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92" r:id="rId2"/>
    <p:sldId id="333" r:id="rId3"/>
    <p:sldId id="261" r:id="rId4"/>
    <p:sldId id="263" r:id="rId5"/>
    <p:sldId id="316" r:id="rId6"/>
    <p:sldId id="855" r:id="rId7"/>
    <p:sldId id="856" r:id="rId8"/>
    <p:sldId id="901" r:id="rId9"/>
    <p:sldId id="904" r:id="rId10"/>
    <p:sldId id="910" r:id="rId11"/>
    <p:sldId id="270" r:id="rId12"/>
    <p:sldId id="309" r:id="rId13"/>
    <p:sldId id="276" r:id="rId14"/>
    <p:sldId id="308" r:id="rId15"/>
    <p:sldId id="912" r:id="rId16"/>
    <p:sldId id="913" r:id="rId17"/>
    <p:sldId id="905" r:id="rId18"/>
    <p:sldId id="902" r:id="rId19"/>
    <p:sldId id="906" r:id="rId20"/>
    <p:sldId id="903" r:id="rId21"/>
    <p:sldId id="897" r:id="rId22"/>
    <p:sldId id="899" r:id="rId23"/>
    <p:sldId id="900" r:id="rId24"/>
    <p:sldId id="907" r:id="rId25"/>
    <p:sldId id="908" r:id="rId26"/>
    <p:sldId id="858" r:id="rId27"/>
    <p:sldId id="295" r:id="rId28"/>
    <p:sldId id="293" r:id="rId29"/>
    <p:sldId id="294" r:id="rId30"/>
    <p:sldId id="296" r:id="rId31"/>
    <p:sldId id="297" r:id="rId32"/>
    <p:sldId id="298" r:id="rId33"/>
    <p:sldId id="299" r:id="rId34"/>
    <p:sldId id="300" r:id="rId35"/>
    <p:sldId id="301" r:id="rId36"/>
    <p:sldId id="304" r:id="rId37"/>
    <p:sldId id="302" r:id="rId38"/>
    <p:sldId id="303" r:id="rId39"/>
    <p:sldId id="305" r:id="rId40"/>
    <p:sldId id="281" r:id="rId41"/>
    <p:sldId id="317" r:id="rId42"/>
    <p:sldId id="318" r:id="rId43"/>
    <p:sldId id="315" r:id="rId44"/>
    <p:sldId id="881" r:id="rId45"/>
    <p:sldId id="889" r:id="rId46"/>
    <p:sldId id="878" r:id="rId47"/>
    <p:sldId id="272" r:id="rId48"/>
    <p:sldId id="280" r:id="rId49"/>
    <p:sldId id="274" r:id="rId50"/>
    <p:sldId id="273" r:id="rId51"/>
    <p:sldId id="289" r:id="rId52"/>
    <p:sldId id="319" r:id="rId53"/>
    <p:sldId id="314" r:id="rId54"/>
    <p:sldId id="288" r:id="rId55"/>
    <p:sldId id="282" r:id="rId56"/>
    <p:sldId id="286" r:id="rId57"/>
    <p:sldId id="909" r:id="rId58"/>
    <p:sldId id="914" r:id="rId59"/>
    <p:sldId id="259" r:id="rId60"/>
    <p:sldId id="258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9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7FFDF7BDF535A254/Dokumendid/development/60t%20siirdetegur/teljebaasi%20graaf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Lubatud täismass summaarse teljebaasi korral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3437136171640261E-2"/>
          <c:y val="0.10629905860272004"/>
          <c:w val="0.91884137144099476"/>
          <c:h val="0.8257100071519862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täismass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Sheet3!$A$3:$A$23</c:f>
              <c:numCache>
                <c:formatCode>General</c:formatCode>
                <c:ptCount val="21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10.199999999999999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19.3</c:v>
                </c:pt>
                <c:pt idx="14">
                  <c:v>19.600000000000001</c:v>
                </c:pt>
                <c:pt idx="15">
                  <c:v>20</c:v>
                </c:pt>
                <c:pt idx="16">
                  <c:v>20.2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</c:numCache>
            </c:numRef>
          </c:xVal>
          <c:yVal>
            <c:numRef>
              <c:f>Sheet3!$B$3:$B$23</c:f>
              <c:numCache>
                <c:formatCode>General</c:formatCode>
                <c:ptCount val="21"/>
                <c:pt idx="0">
                  <c:v>32</c:v>
                </c:pt>
                <c:pt idx="1">
                  <c:v>36</c:v>
                </c:pt>
                <c:pt idx="2">
                  <c:v>40</c:v>
                </c:pt>
                <c:pt idx="3">
                  <c:v>40.799999999999997</c:v>
                </c:pt>
                <c:pt idx="4">
                  <c:v>44</c:v>
                </c:pt>
                <c:pt idx="5">
                  <c:v>48</c:v>
                </c:pt>
                <c:pt idx="6">
                  <c:v>50</c:v>
                </c:pt>
                <c:pt idx="7">
                  <c:v>52</c:v>
                </c:pt>
                <c:pt idx="8">
                  <c:v>54</c:v>
                </c:pt>
                <c:pt idx="9">
                  <c:v>56</c:v>
                </c:pt>
                <c:pt idx="10">
                  <c:v>58</c:v>
                </c:pt>
                <c:pt idx="11">
                  <c:v>60</c:v>
                </c:pt>
                <c:pt idx="12">
                  <c:v>60</c:v>
                </c:pt>
                <c:pt idx="13">
                  <c:v>60</c:v>
                </c:pt>
                <c:pt idx="14">
                  <c:v>60</c:v>
                </c:pt>
                <c:pt idx="15">
                  <c:v>60</c:v>
                </c:pt>
                <c:pt idx="16">
                  <c:v>60</c:v>
                </c:pt>
                <c:pt idx="17">
                  <c:v>60</c:v>
                </c:pt>
                <c:pt idx="18">
                  <c:v>60</c:v>
                </c:pt>
                <c:pt idx="19">
                  <c:v>60</c:v>
                </c:pt>
                <c:pt idx="20">
                  <c:v>60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91-4A55-AC96-D927495DAEE5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Soome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Sheet3!$A$3:$A$23</c:f>
              <c:numCache>
                <c:formatCode>General</c:formatCode>
                <c:ptCount val="21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10.199999999999999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19.3</c:v>
                </c:pt>
                <c:pt idx="14">
                  <c:v>19.600000000000001</c:v>
                </c:pt>
                <c:pt idx="15">
                  <c:v>20</c:v>
                </c:pt>
                <c:pt idx="16">
                  <c:v>20.2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</c:numCache>
            </c:numRef>
          </c:xVal>
          <c:yVal>
            <c:numRef>
              <c:f>Sheet3!$C$3:$C$23</c:f>
              <c:numCache>
                <c:formatCode>General</c:formatCode>
                <c:ptCount val="21"/>
                <c:pt idx="0">
                  <c:v>39.840000000000003</c:v>
                </c:pt>
                <c:pt idx="1">
                  <c:v>43.04</c:v>
                </c:pt>
                <c:pt idx="2">
                  <c:v>46.24</c:v>
                </c:pt>
                <c:pt idx="3">
                  <c:v>46.88</c:v>
                </c:pt>
                <c:pt idx="4">
                  <c:v>49.440000000000005</c:v>
                </c:pt>
                <c:pt idx="5">
                  <c:v>52.640000000000008</c:v>
                </c:pt>
                <c:pt idx="6">
                  <c:v>55.84</c:v>
                </c:pt>
                <c:pt idx="7">
                  <c:v>59.040000000000006</c:v>
                </c:pt>
                <c:pt idx="8">
                  <c:v>62.24</c:v>
                </c:pt>
                <c:pt idx="9">
                  <c:v>65.44</c:v>
                </c:pt>
                <c:pt idx="10">
                  <c:v>68.64</c:v>
                </c:pt>
                <c:pt idx="11">
                  <c:v>71.84</c:v>
                </c:pt>
                <c:pt idx="12">
                  <c:v>75.040000000000006</c:v>
                </c:pt>
                <c:pt idx="13">
                  <c:v>76</c:v>
                </c:pt>
                <c:pt idx="14">
                  <c:v>76</c:v>
                </c:pt>
                <c:pt idx="15">
                  <c:v>76</c:v>
                </c:pt>
                <c:pt idx="16">
                  <c:v>76</c:v>
                </c:pt>
                <c:pt idx="17">
                  <c:v>76</c:v>
                </c:pt>
                <c:pt idx="18">
                  <c:v>76</c:v>
                </c:pt>
                <c:pt idx="19">
                  <c:v>76</c:v>
                </c:pt>
                <c:pt idx="20">
                  <c:v>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391-4A55-AC96-D927495DAEE5}"/>
            </c:ext>
          </c:extLst>
        </c:ser>
        <c:ser>
          <c:idx val="2"/>
          <c:order val="2"/>
          <c:tx>
            <c:v>Rootsi BK74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Sheet3!$A$2:$A$23</c:f>
              <c:numCache>
                <c:formatCode>General</c:formatCode>
                <c:ptCount val="22"/>
                <c:pt idx="0">
                  <c:v>7.8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10.199999999999999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19.3</c:v>
                </c:pt>
                <c:pt idx="15">
                  <c:v>19.600000000000001</c:v>
                </c:pt>
                <c:pt idx="16">
                  <c:v>20</c:v>
                </c:pt>
                <c:pt idx="17">
                  <c:v>20.2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</c:numCache>
            </c:numRef>
          </c:xVal>
          <c:yVal>
            <c:numRef>
              <c:f>Sheet3!$D$2:$D$23</c:f>
              <c:numCache>
                <c:formatCode>General</c:formatCode>
                <c:ptCount val="22"/>
                <c:pt idx="0">
                  <c:v>38</c:v>
                </c:pt>
                <c:pt idx="1">
                  <c:v>39</c:v>
                </c:pt>
                <c:pt idx="2">
                  <c:v>44</c:v>
                </c:pt>
                <c:pt idx="3">
                  <c:v>49</c:v>
                </c:pt>
                <c:pt idx="4">
                  <c:v>50</c:v>
                </c:pt>
                <c:pt idx="5">
                  <c:v>51.92</c:v>
                </c:pt>
                <c:pt idx="6">
                  <c:v>54.32</c:v>
                </c:pt>
                <c:pt idx="7">
                  <c:v>56.72</c:v>
                </c:pt>
                <c:pt idx="8">
                  <c:v>59.120000000000005</c:v>
                </c:pt>
                <c:pt idx="9">
                  <c:v>61.52</c:v>
                </c:pt>
                <c:pt idx="10">
                  <c:v>63.92</c:v>
                </c:pt>
                <c:pt idx="11">
                  <c:v>66.319999999999993</c:v>
                </c:pt>
                <c:pt idx="12">
                  <c:v>68.72</c:v>
                </c:pt>
                <c:pt idx="13">
                  <c:v>71.12</c:v>
                </c:pt>
                <c:pt idx="14">
                  <c:v>71.84</c:v>
                </c:pt>
                <c:pt idx="15">
                  <c:v>72.56</c:v>
                </c:pt>
                <c:pt idx="16">
                  <c:v>73.52</c:v>
                </c:pt>
                <c:pt idx="17">
                  <c:v>74</c:v>
                </c:pt>
                <c:pt idx="18">
                  <c:v>74</c:v>
                </c:pt>
                <c:pt idx="19">
                  <c:v>74</c:v>
                </c:pt>
                <c:pt idx="20">
                  <c:v>74</c:v>
                </c:pt>
                <c:pt idx="21">
                  <c:v>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391-4A55-AC96-D927495DA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431808"/>
        <c:axId val="916600400"/>
      </c:scatterChart>
      <c:valAx>
        <c:axId val="137431808"/>
        <c:scaling>
          <c:orientation val="minMax"/>
          <c:max val="24"/>
          <c:min val="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Summaarne teljebaas (autorongi esimese ja viimase telje vahekaugus meetrites)</a:t>
                </a:r>
              </a:p>
            </c:rich>
          </c:tx>
          <c:layout>
            <c:manualLayout>
              <c:xMode val="edge"/>
              <c:yMode val="edge"/>
              <c:x val="0.28614015391097203"/>
              <c:y val="0.964718987998719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6600400"/>
        <c:crosses val="autoZero"/>
        <c:crossBetween val="midCat"/>
        <c:majorUnit val="1"/>
      </c:valAx>
      <c:valAx>
        <c:axId val="916600400"/>
        <c:scaling>
          <c:orientation val="minMax"/>
          <c:max val="76"/>
          <c:min val="4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Lubatud täismass (tonni)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31808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0.27941</cdr:x>
      <cdr:y>0.82846</cdr:y>
    </cdr:from>
    <cdr:to>
      <cdr:x>0.5697</cdr:x>
      <cdr:y>0.82956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748E9D00-F8EF-536D-892C-18564337982A}"/>
            </a:ext>
          </a:extLst>
        </cdr:cNvPr>
        <cdr:cNvCxnSpPr/>
      </cdr:nvCxnSpPr>
      <cdr:spPr>
        <a:xfrm xmlns:a="http://schemas.openxmlformats.org/drawingml/2006/main" flipV="1">
          <a:off x="2421305" y="5210296"/>
          <a:ext cx="2515555" cy="6918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0.28027</cdr:x>
      <cdr:y>0.84494</cdr:y>
    </cdr:from>
    <cdr:to>
      <cdr:x>0.38806</cdr:x>
      <cdr:y>0.91657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:a16="http://schemas.microsoft.com/office/drawing/2014/main" id="{306E07DF-1C66-D458-15C7-D434A889194E}"/>
            </a:ext>
          </a:extLst>
        </cdr:cNvPr>
        <cdr:cNvSpPr txBox="1"/>
      </cdr:nvSpPr>
      <cdr:spPr>
        <a:xfrm xmlns:a="http://schemas.openxmlformats.org/drawingml/2006/main">
          <a:off x="2428723" y="5313948"/>
          <a:ext cx="934072" cy="450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/>
            <a:t>6-teljeline paarisratastega - kuni 48 tonni</a:t>
          </a:r>
        </a:p>
        <a:p xmlns:a="http://schemas.openxmlformats.org/drawingml/2006/main">
          <a:r>
            <a:rPr lang="en-US" sz="1000" baseline="0"/>
            <a:t>pikkus kuni 18,75 meetrit</a:t>
          </a:r>
          <a:endParaRPr lang="en-US" sz="1100"/>
        </a:p>
      </cdr:txBody>
    </cdr:sp>
  </cdr:relSizeAnchor>
  <cdr:relSizeAnchor xmlns:cdr="http://schemas.openxmlformats.org/drawingml/2006/chartDrawing">
    <cdr:from>
      <cdr:x>0.365</cdr:x>
      <cdr:y>0.73481</cdr:y>
    </cdr:from>
    <cdr:to>
      <cdr:x>0.47279</cdr:x>
      <cdr:y>0.81016</cdr:y>
    </cdr:to>
    <cdr:sp macro="" textlink="">
      <cdr:nvSpPr>
        <cdr:cNvPr id="21" name="TextBox 20">
          <a:extLst xmlns:a="http://schemas.openxmlformats.org/drawingml/2006/main">
            <a:ext uri="{FF2B5EF4-FFF2-40B4-BE49-F238E27FC236}">
              <a16:creationId xmlns:a16="http://schemas.microsoft.com/office/drawing/2014/main" id="{021D85BD-40F0-50F2-19A7-A30D17093CB1}"/>
            </a:ext>
          </a:extLst>
        </cdr:cNvPr>
        <cdr:cNvSpPr txBox="1"/>
      </cdr:nvSpPr>
      <cdr:spPr>
        <a:xfrm xmlns:a="http://schemas.openxmlformats.org/drawingml/2006/main">
          <a:off x="3162963" y="4621351"/>
          <a:ext cx="934071" cy="4738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/>
            <a:t>7-teljeline paarisratastega</a:t>
          </a:r>
        </a:p>
        <a:p xmlns:a="http://schemas.openxmlformats.org/drawingml/2006/main">
          <a:r>
            <a:rPr lang="en-US" sz="1000"/>
            <a:t>kuni 52 tonni</a:t>
          </a:r>
        </a:p>
        <a:p xmlns:a="http://schemas.openxmlformats.org/drawingml/2006/main">
          <a:r>
            <a:rPr lang="en-US" sz="1000"/>
            <a:t>pikkus kuni 18,75 m</a:t>
          </a:r>
        </a:p>
      </cdr:txBody>
    </cdr:sp>
  </cdr:relSizeAnchor>
  <cdr:relSizeAnchor xmlns:cdr="http://schemas.openxmlformats.org/drawingml/2006/chartDrawing">
    <cdr:from>
      <cdr:x>0.54551</cdr:x>
      <cdr:y>0.57074</cdr:y>
    </cdr:from>
    <cdr:to>
      <cdr:x>0.6533</cdr:x>
      <cdr:y>0.76963</cdr:y>
    </cdr:to>
    <cdr:sp macro="" textlink="">
      <cdr:nvSpPr>
        <cdr:cNvPr id="22" name="TextBox 21">
          <a:extLst xmlns:a="http://schemas.openxmlformats.org/drawingml/2006/main">
            <a:ext uri="{FF2B5EF4-FFF2-40B4-BE49-F238E27FC236}">
              <a16:creationId xmlns:a16="http://schemas.microsoft.com/office/drawing/2014/main" id="{D8F1EB05-E1B5-1A96-F9F2-450F3625D766}"/>
            </a:ext>
          </a:extLst>
        </cdr:cNvPr>
        <cdr:cNvSpPr txBox="1"/>
      </cdr:nvSpPr>
      <cdr:spPr>
        <a:xfrm xmlns:a="http://schemas.openxmlformats.org/drawingml/2006/main">
          <a:off x="4727203" y="3589490"/>
          <a:ext cx="934072" cy="12508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000"/>
            <a:t>8-teljeline</a:t>
          </a:r>
        </a:p>
        <a:p xmlns:a="http://schemas.openxmlformats.org/drawingml/2006/main">
          <a:r>
            <a:rPr lang="en-US" sz="1000"/>
            <a:t>paarisratastega</a:t>
          </a:r>
        </a:p>
        <a:p xmlns:a="http://schemas.openxmlformats.org/drawingml/2006/main">
          <a:r>
            <a:rPr lang="en-US" sz="1000"/>
            <a:t>kuni 60 tonni</a:t>
          </a:r>
        </a:p>
        <a:p xmlns:a="http://schemas.openxmlformats.org/drawingml/2006/main">
          <a:r>
            <a:rPr lang="en-US" sz="1000"/>
            <a:t>teljebaas</a:t>
          </a:r>
          <a:r>
            <a:rPr lang="en-US" sz="1000" baseline="0"/>
            <a:t> kuni 19 m</a:t>
          </a:r>
        </a:p>
        <a:p xmlns:a="http://schemas.openxmlformats.org/drawingml/2006/main">
          <a:r>
            <a:rPr lang="en-US" sz="1000" baseline="0"/>
            <a:t>pikkus kuni 20,75 m</a:t>
          </a:r>
          <a:endParaRPr lang="en-US" sz="1000"/>
        </a:p>
      </cdr:txBody>
    </cdr:sp>
  </cdr:relSizeAnchor>
  <cdr:relSizeAnchor xmlns:cdr="http://schemas.openxmlformats.org/drawingml/2006/chartDrawing">
    <cdr:from>
      <cdr:x>0.56988</cdr:x>
      <cdr:y>0.72519</cdr:y>
    </cdr:from>
    <cdr:to>
      <cdr:x>0.57008</cdr:x>
      <cdr:y>0.93132</cdr:y>
    </cdr:to>
    <cdr:cxnSp macro="">
      <cdr:nvCxnSpPr>
        <cdr:cNvPr id="24" name="Straight Connector 23">
          <a:extLst xmlns:a="http://schemas.openxmlformats.org/drawingml/2006/main">
            <a:ext uri="{FF2B5EF4-FFF2-40B4-BE49-F238E27FC236}">
              <a16:creationId xmlns:a16="http://schemas.microsoft.com/office/drawing/2014/main" id="{05AB5D41-4740-57E9-F0E9-C64D085B5242}"/>
            </a:ext>
          </a:extLst>
        </cdr:cNvPr>
        <cdr:cNvCxnSpPr/>
      </cdr:nvCxnSpPr>
      <cdr:spPr>
        <a:xfrm xmlns:a="http://schemas.openxmlformats.org/drawingml/2006/main" flipH="1">
          <a:off x="4935054" y="4558886"/>
          <a:ext cx="1726" cy="129588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0.77797</cdr:x>
      <cdr:y>0.55997</cdr:y>
    </cdr:from>
    <cdr:to>
      <cdr:x>0.88575</cdr:x>
      <cdr:y>0.70556</cdr:y>
    </cdr:to>
    <cdr:sp macro="" textlink="">
      <cdr:nvSpPr>
        <cdr:cNvPr id="34" name="TextBox 33">
          <a:extLst xmlns:a="http://schemas.openxmlformats.org/drawingml/2006/main">
            <a:ext uri="{FF2B5EF4-FFF2-40B4-BE49-F238E27FC236}">
              <a16:creationId xmlns:a16="http://schemas.microsoft.com/office/drawing/2014/main" id="{3EC95374-5A42-7A19-AD4D-DEEB870AB736}"/>
            </a:ext>
          </a:extLst>
        </cdr:cNvPr>
        <cdr:cNvSpPr txBox="1"/>
      </cdr:nvSpPr>
      <cdr:spPr>
        <a:xfrm xmlns:a="http://schemas.openxmlformats.org/drawingml/2006/main">
          <a:off x="6741654" y="3521739"/>
          <a:ext cx="933985" cy="915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/>
            <a:t>8- ja enamateljeline EMS</a:t>
          </a:r>
        </a:p>
        <a:p xmlns:a="http://schemas.openxmlformats.org/drawingml/2006/main">
          <a:r>
            <a:rPr lang="en-US" sz="1000"/>
            <a:t>kuni 60 t</a:t>
          </a:r>
        </a:p>
        <a:p xmlns:a="http://schemas.openxmlformats.org/drawingml/2006/main">
          <a:r>
            <a:rPr lang="en-US" sz="1000"/>
            <a:t>standardsed moodulid</a:t>
          </a:r>
        </a:p>
        <a:p xmlns:a="http://schemas.openxmlformats.org/drawingml/2006/main">
          <a:r>
            <a:rPr lang="en-US" sz="1000"/>
            <a:t>teljebaas vähemalt 20 m</a:t>
          </a:r>
        </a:p>
        <a:p xmlns:a="http://schemas.openxmlformats.org/drawingml/2006/main">
          <a:r>
            <a:rPr lang="en-US" sz="1000"/>
            <a:t>pikkus kuni 25,25 m</a:t>
          </a:r>
        </a:p>
      </cdr:txBody>
    </cdr:sp>
  </cdr:relSizeAnchor>
  <cdr:relSizeAnchor xmlns:cdr="http://schemas.openxmlformats.org/drawingml/2006/chartDrawing">
    <cdr:from>
      <cdr:x>0.39812</cdr:x>
      <cdr:y>0.72409</cdr:y>
    </cdr:from>
    <cdr:to>
      <cdr:x>0.68602</cdr:x>
      <cdr:y>0.72536</cdr:y>
    </cdr:to>
    <cdr:cxnSp macro="">
      <cdr:nvCxnSpPr>
        <cdr:cNvPr id="15" name="Straight Connector 14">
          <a:extLst xmlns:a="http://schemas.openxmlformats.org/drawingml/2006/main">
            <a:ext uri="{FF2B5EF4-FFF2-40B4-BE49-F238E27FC236}">
              <a16:creationId xmlns:a16="http://schemas.microsoft.com/office/drawing/2014/main" id="{719E2AF3-37F1-C9E7-2F90-81045072C1DB}"/>
            </a:ext>
          </a:extLst>
        </cdr:cNvPr>
        <cdr:cNvCxnSpPr/>
      </cdr:nvCxnSpPr>
      <cdr:spPr>
        <a:xfrm xmlns:a="http://schemas.openxmlformats.org/drawingml/2006/main">
          <a:off x="3447636" y="4551984"/>
          <a:ext cx="2493169" cy="7992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0.55375</cdr:x>
      <cdr:y>0.09492</cdr:y>
    </cdr:from>
    <cdr:to>
      <cdr:x>0.65927</cdr:x>
      <cdr:y>0.24031</cdr:y>
    </cdr:to>
    <cdr:sp macro="" textlink="">
      <cdr:nvSpPr>
        <cdr:cNvPr id="25" name="TextBox 24">
          <a:extLst xmlns:a="http://schemas.openxmlformats.org/drawingml/2006/main">
            <a:ext uri="{FF2B5EF4-FFF2-40B4-BE49-F238E27FC236}">
              <a16:creationId xmlns:a16="http://schemas.microsoft.com/office/drawing/2014/main" id="{42E18DA5-CDEA-ADE3-0BA6-85EFD862AC09}"/>
            </a:ext>
          </a:extLst>
        </cdr:cNvPr>
        <cdr:cNvSpPr txBox="1"/>
      </cdr:nvSpPr>
      <cdr:spPr>
        <a:xfrm xmlns:a="http://schemas.openxmlformats.org/drawingml/2006/main">
          <a:off x="4798623" y="5969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Soome reegel</a:t>
          </a:r>
        </a:p>
      </cdr:txBody>
    </cdr:sp>
  </cdr:relSizeAnchor>
  <cdr:relSizeAnchor xmlns:cdr="http://schemas.openxmlformats.org/drawingml/2006/chartDrawing">
    <cdr:from>
      <cdr:x>0.62643</cdr:x>
      <cdr:y>0.46991</cdr:y>
    </cdr:from>
    <cdr:to>
      <cdr:x>0.73195</cdr:x>
      <cdr:y>0.6153</cdr:y>
    </cdr:to>
    <cdr:sp macro="" textlink="">
      <cdr:nvSpPr>
        <cdr:cNvPr id="26" name="TextBox 25">
          <a:extLst xmlns:a="http://schemas.openxmlformats.org/drawingml/2006/main">
            <a:ext uri="{FF2B5EF4-FFF2-40B4-BE49-F238E27FC236}">
              <a16:creationId xmlns:a16="http://schemas.microsoft.com/office/drawing/2014/main" id="{C3B80ADD-178D-6789-4361-7ADD4C955561}"/>
            </a:ext>
          </a:extLst>
        </cdr:cNvPr>
        <cdr:cNvSpPr txBox="1"/>
      </cdr:nvSpPr>
      <cdr:spPr>
        <a:xfrm xmlns:a="http://schemas.openxmlformats.org/drawingml/2006/main">
          <a:off x="5422424" y="2952504"/>
          <a:ext cx="913387" cy="913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Eesti: </a:t>
          </a:r>
          <a:r>
            <a:rPr lang="en-US" sz="1100" dirty="0" err="1"/>
            <a:t>järgib</a:t>
          </a:r>
          <a:r>
            <a:rPr lang="en-US" sz="1100" dirty="0"/>
            <a:t> </a:t>
          </a:r>
          <a:r>
            <a:rPr lang="en-US" sz="1100" dirty="0" err="1"/>
            <a:t>Rootsi</a:t>
          </a:r>
          <a:r>
            <a:rPr lang="en-US" sz="1100" dirty="0"/>
            <a:t> BK1 </a:t>
          </a:r>
          <a:r>
            <a:rPr lang="en-US" sz="1100" dirty="0" err="1"/>
            <a:t>teedevõrgu</a:t>
          </a:r>
          <a:r>
            <a:rPr lang="en-US" sz="1100" dirty="0"/>
            <a:t> </a:t>
          </a:r>
          <a:r>
            <a:rPr lang="en-US" sz="1100" dirty="0" err="1"/>
            <a:t>reeglit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0.77622</cdr:x>
      <cdr:y>0.14933</cdr:y>
    </cdr:from>
    <cdr:to>
      <cdr:x>0.88174</cdr:x>
      <cdr:y>0.29473</cdr:y>
    </cdr:to>
    <cdr:sp macro="" textlink="">
      <cdr:nvSpPr>
        <cdr:cNvPr id="27" name="TextBox 26">
          <a:extLst xmlns:a="http://schemas.openxmlformats.org/drawingml/2006/main">
            <a:ext uri="{FF2B5EF4-FFF2-40B4-BE49-F238E27FC236}">
              <a16:creationId xmlns:a16="http://schemas.microsoft.com/office/drawing/2014/main" id="{F9301BFA-8B09-CA34-8D1F-F88659C928E9}"/>
            </a:ext>
          </a:extLst>
        </cdr:cNvPr>
        <cdr:cNvSpPr txBox="1"/>
      </cdr:nvSpPr>
      <cdr:spPr>
        <a:xfrm xmlns:a="http://schemas.openxmlformats.org/drawingml/2006/main">
          <a:off x="6726437" y="93919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Rootsi: BK74</a:t>
          </a:r>
        </a:p>
      </cdr:txBody>
    </cdr:sp>
  </cdr:relSizeAnchor>
  <cdr:relSizeAnchor xmlns:cdr="http://schemas.openxmlformats.org/drawingml/2006/chartDrawing">
    <cdr:from>
      <cdr:x>0.74232</cdr:x>
      <cdr:y>0.51882</cdr:y>
    </cdr:from>
    <cdr:to>
      <cdr:x>0.74306</cdr:x>
      <cdr:y>0.93249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F61A79DF-00D5-5F0E-9A90-74EFF0248532}"/>
            </a:ext>
          </a:extLst>
        </cdr:cNvPr>
        <cdr:cNvCxnSpPr/>
      </cdr:nvCxnSpPr>
      <cdr:spPr>
        <a:xfrm xmlns:a="http://schemas.openxmlformats.org/drawingml/2006/main">
          <a:off x="6428344" y="3261591"/>
          <a:ext cx="6416" cy="260051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0.7428</cdr:x>
      <cdr:y>0.72603</cdr:y>
    </cdr:from>
    <cdr:to>
      <cdr:x>0.97225</cdr:x>
      <cdr:y>0.72642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59628484-5A6D-4B6B-0DF8-B1D742085308}"/>
            </a:ext>
          </a:extLst>
        </cdr:cNvPr>
        <cdr:cNvCxnSpPr/>
      </cdr:nvCxnSpPr>
      <cdr:spPr>
        <a:xfrm xmlns:a="http://schemas.openxmlformats.org/drawingml/2006/main" flipV="1">
          <a:off x="6432468" y="4564188"/>
          <a:ext cx="1987035" cy="24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0.7771</cdr:x>
      <cdr:y>0.75636</cdr:y>
    </cdr:from>
    <cdr:to>
      <cdr:x>0.88262</cdr:x>
      <cdr:y>0.90175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649AACE3-55F0-D9C6-310F-6D3EFCD86715}"/>
            </a:ext>
          </a:extLst>
        </cdr:cNvPr>
        <cdr:cNvSpPr txBox="1"/>
      </cdr:nvSpPr>
      <cdr:spPr>
        <a:xfrm xmlns:a="http://schemas.openxmlformats.org/drawingml/2006/main">
          <a:off x="6734060" y="4756843"/>
          <a:ext cx="914400" cy="9143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/>
            <a:t>7- te</a:t>
          </a:r>
          <a:r>
            <a:rPr lang="en-US" sz="1000" baseline="0"/>
            <a:t>ljeline EMS</a:t>
          </a:r>
        </a:p>
        <a:p xmlns:a="http://schemas.openxmlformats.org/drawingml/2006/main">
          <a:r>
            <a:rPr lang="en-US" sz="1000" baseline="0"/>
            <a:t> kuni 52 t</a:t>
          </a:r>
        </a:p>
        <a:p xmlns:a="http://schemas.openxmlformats.org/drawingml/2006/main">
          <a:r>
            <a:rPr lang="en-US" sz="1000" baseline="0"/>
            <a:t>standardsed mooduli</a:t>
          </a:r>
          <a:r>
            <a:rPr lang="en-US" sz="1100" baseline="0"/>
            <a:t>d</a:t>
          </a:r>
        </a:p>
        <a:p xmlns:a="http://schemas.openxmlformats.org/drawingml/2006/main">
          <a:r>
            <a:rPr lang="en-US" sz="1100" baseline="0"/>
            <a:t>teljebaas vähemalt 20 m</a:t>
          </a:r>
        </a:p>
        <a:p xmlns:a="http://schemas.openxmlformats.org/drawingml/2006/main">
          <a:r>
            <a:rPr lang="en-US" sz="1100" baseline="0"/>
            <a:t>pikkus kuni 25,25 m</a:t>
          </a:r>
          <a:endParaRPr lang="en-US" sz="1100"/>
        </a:p>
      </cdr:txBody>
    </cdr:sp>
  </cdr:relSizeAnchor>
  <cdr:relSizeAnchor xmlns:cdr="http://schemas.openxmlformats.org/drawingml/2006/chartDrawing">
    <cdr:from>
      <cdr:x>0.68422</cdr:x>
      <cdr:y>0.5127</cdr:y>
    </cdr:from>
    <cdr:to>
      <cdr:x>0.6851</cdr:x>
      <cdr:y>0.72128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103EF8CE-7B83-A363-B184-022943C778AF}"/>
            </a:ext>
          </a:extLst>
        </cdr:cNvPr>
        <cdr:cNvCxnSpPr/>
      </cdr:nvCxnSpPr>
      <cdr:spPr>
        <a:xfrm xmlns:a="http://schemas.openxmlformats.org/drawingml/2006/main">
          <a:off x="5929251" y="3224453"/>
          <a:ext cx="7626" cy="131179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0.74359</cdr:x>
      <cdr:y>0.51859</cdr:y>
    </cdr:from>
    <cdr:to>
      <cdr:x>0.97324</cdr:x>
      <cdr:y>0.93136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CB9E0AC8-6A85-D49F-DB72-94AAB6472D83}"/>
            </a:ext>
          </a:extLst>
        </cdr:cNvPr>
        <cdr:cNvSpPr/>
      </cdr:nvSpPr>
      <cdr:spPr>
        <a:xfrm xmlns:a="http://schemas.openxmlformats.org/drawingml/2006/main">
          <a:off x="6439323" y="3260096"/>
          <a:ext cx="1988757" cy="2594879"/>
        </a:xfrm>
        <a:prstGeom xmlns:a="http://schemas.openxmlformats.org/drawingml/2006/main" prst="rect">
          <a:avLst/>
        </a:prstGeom>
        <a:solidFill xmlns:a="http://schemas.openxmlformats.org/drawingml/2006/main">
          <a:srgbClr val="65BDFF">
            <a:alpha val="50196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0.62861</cdr:x>
      <cdr:y>0.51884</cdr:y>
    </cdr:from>
    <cdr:to>
      <cdr:x>0.68423</cdr:x>
      <cdr:y>0.72255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B97D0F5F-0CEC-708E-0F0B-426A168AF300}"/>
            </a:ext>
          </a:extLst>
        </cdr:cNvPr>
        <cdr:cNvSpPr/>
      </cdr:nvSpPr>
      <cdr:spPr>
        <a:xfrm xmlns:a="http://schemas.openxmlformats.org/drawingml/2006/main">
          <a:off x="5447328" y="3263048"/>
          <a:ext cx="481985" cy="128117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0.40206</cdr:x>
      <cdr:y>0.51738</cdr:y>
    </cdr:from>
    <cdr:to>
      <cdr:x>0.62824</cdr:x>
      <cdr:y>0.72449</cdr:y>
    </cdr:to>
    <cdr:sp macro="" textlink="">
      <cdr:nvSpPr>
        <cdr:cNvPr id="10" name="Right Triangle 9">
          <a:extLst xmlns:a="http://schemas.openxmlformats.org/drawingml/2006/main">
            <a:ext uri="{FF2B5EF4-FFF2-40B4-BE49-F238E27FC236}">
              <a16:creationId xmlns:a16="http://schemas.microsoft.com/office/drawing/2014/main" id="{8F898EAF-B6B1-207F-B5FE-B8DCA2CDBB68}"/>
            </a:ext>
          </a:extLst>
        </cdr:cNvPr>
        <cdr:cNvSpPr/>
      </cdr:nvSpPr>
      <cdr:spPr>
        <a:xfrm xmlns:a="http://schemas.openxmlformats.org/drawingml/2006/main" rot="16200000">
          <a:off x="3810130" y="2924163"/>
          <a:ext cx="1301997" cy="1958677"/>
        </a:xfrm>
        <a:prstGeom xmlns:a="http://schemas.openxmlformats.org/drawingml/2006/main" prst="rtTriangle">
          <a:avLst/>
        </a:prstGeom>
        <a:solidFill xmlns:a="http://schemas.openxmlformats.org/drawingml/2006/main">
          <a:schemeClr val="accent6">
            <a:lumMod val="20000"/>
            <a:lumOff val="8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0.28549</cdr:x>
      <cdr:y>0.72461</cdr:y>
    </cdr:from>
    <cdr:to>
      <cdr:x>0.40257</cdr:x>
      <cdr:y>0.82767</cdr:y>
    </cdr:to>
    <cdr:sp macro="" textlink="">
      <cdr:nvSpPr>
        <cdr:cNvPr id="11" name="Right Triangle 10">
          <a:extLst xmlns:a="http://schemas.openxmlformats.org/drawingml/2006/main">
            <a:ext uri="{FF2B5EF4-FFF2-40B4-BE49-F238E27FC236}">
              <a16:creationId xmlns:a16="http://schemas.microsoft.com/office/drawing/2014/main" id="{70095B17-9233-EDC7-0629-65EB3A3A9CF3}"/>
            </a:ext>
          </a:extLst>
        </cdr:cNvPr>
        <cdr:cNvSpPr/>
      </cdr:nvSpPr>
      <cdr:spPr>
        <a:xfrm xmlns:a="http://schemas.openxmlformats.org/drawingml/2006/main" rot="16200000">
          <a:off x="2657141" y="4373959"/>
          <a:ext cx="648170" cy="1014617"/>
        </a:xfrm>
        <a:prstGeom xmlns:a="http://schemas.openxmlformats.org/drawingml/2006/main" prst="rtTriangle">
          <a:avLst/>
        </a:prstGeom>
        <a:solidFill xmlns:a="http://schemas.openxmlformats.org/drawingml/2006/main">
          <a:schemeClr val="accent6">
            <a:lumMod val="20000"/>
            <a:lumOff val="8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0.22605</cdr:x>
      <cdr:y>0.82524</cdr:y>
    </cdr:from>
    <cdr:to>
      <cdr:x>0.28212</cdr:x>
      <cdr:y>0.93193</cdr:y>
    </cdr:to>
    <cdr:sp macro="" textlink="">
      <cdr:nvSpPr>
        <cdr:cNvPr id="12" name="Right Triangle 11">
          <a:extLst xmlns:a="http://schemas.openxmlformats.org/drawingml/2006/main">
            <a:ext uri="{FF2B5EF4-FFF2-40B4-BE49-F238E27FC236}">
              <a16:creationId xmlns:a16="http://schemas.microsoft.com/office/drawing/2014/main" id="{87D9A24D-DC2E-5E90-0FD4-B06BAD8DA972}"/>
            </a:ext>
          </a:extLst>
        </cdr:cNvPr>
        <cdr:cNvSpPr/>
      </cdr:nvSpPr>
      <cdr:spPr>
        <a:xfrm xmlns:a="http://schemas.openxmlformats.org/drawingml/2006/main" rot="16200000">
          <a:off x="1866316" y="5282613"/>
          <a:ext cx="670983" cy="485890"/>
        </a:xfrm>
        <a:prstGeom xmlns:a="http://schemas.openxmlformats.org/drawingml/2006/main" prst="rtTriangle">
          <a:avLst/>
        </a:prstGeom>
        <a:solidFill xmlns:a="http://schemas.openxmlformats.org/drawingml/2006/main">
          <a:schemeClr val="accent6">
            <a:lumMod val="20000"/>
            <a:lumOff val="8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0.40207</cdr:x>
      <cdr:y>0.72223</cdr:y>
    </cdr:from>
    <cdr:to>
      <cdr:x>0.56948</cdr:x>
      <cdr:y>0.82793</cdr:y>
    </cdr:to>
    <cdr:sp macro="" textlink="">
      <cdr:nvSpPr>
        <cdr:cNvPr id="13" name="Rectangle 12">
          <a:extLst xmlns:a="http://schemas.openxmlformats.org/drawingml/2006/main">
            <a:ext uri="{FF2B5EF4-FFF2-40B4-BE49-F238E27FC236}">
              <a16:creationId xmlns:a16="http://schemas.microsoft.com/office/drawing/2014/main" id="{87A8C6B6-A506-A9BD-70E8-74E963523F1E}"/>
            </a:ext>
          </a:extLst>
        </cdr:cNvPr>
        <cdr:cNvSpPr/>
      </cdr:nvSpPr>
      <cdr:spPr>
        <a:xfrm xmlns:a="http://schemas.openxmlformats.org/drawingml/2006/main">
          <a:off x="3481828" y="4540300"/>
          <a:ext cx="1449775" cy="6644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0.28511</cdr:x>
      <cdr:y>0.82825</cdr:y>
    </cdr:from>
    <cdr:to>
      <cdr:x>0.57187</cdr:x>
      <cdr:y>0.93279</cdr:y>
    </cdr:to>
    <cdr:sp macro="" textlink="">
      <cdr:nvSpPr>
        <cdr:cNvPr id="14" name="Rectangle 13">
          <a:extLst xmlns:a="http://schemas.openxmlformats.org/drawingml/2006/main">
            <a:ext uri="{FF2B5EF4-FFF2-40B4-BE49-F238E27FC236}">
              <a16:creationId xmlns:a16="http://schemas.microsoft.com/office/drawing/2014/main" id="{83858226-4C47-99E2-AA8B-7EE67F5EAFE7}"/>
            </a:ext>
          </a:extLst>
        </cdr:cNvPr>
        <cdr:cNvSpPr/>
      </cdr:nvSpPr>
      <cdr:spPr>
        <a:xfrm xmlns:a="http://schemas.openxmlformats.org/drawingml/2006/main">
          <a:off x="2469002" y="5206794"/>
          <a:ext cx="2483288" cy="65719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0.685</cdr:x>
      <cdr:y>0.5202</cdr:y>
    </cdr:from>
    <cdr:to>
      <cdr:x>0.74305</cdr:x>
      <cdr:y>0.93056</cdr:y>
    </cdr:to>
    <cdr:sp macro="" textlink="">
      <cdr:nvSpPr>
        <cdr:cNvPr id="23" name="Rectangle 22">
          <a:extLst xmlns:a="http://schemas.openxmlformats.org/drawingml/2006/main">
            <a:ext uri="{FF2B5EF4-FFF2-40B4-BE49-F238E27FC236}">
              <a16:creationId xmlns:a16="http://schemas.microsoft.com/office/drawing/2014/main" id="{A150F252-90C7-0E85-FDF8-EB67A06B8DDB}"/>
            </a:ext>
          </a:extLst>
        </cdr:cNvPr>
        <cdr:cNvSpPr/>
      </cdr:nvSpPr>
      <cdr:spPr>
        <a:xfrm xmlns:a="http://schemas.openxmlformats.org/drawingml/2006/main">
          <a:off x="5931958" y="3270250"/>
          <a:ext cx="502709" cy="2579688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0.57012</cdr:x>
      <cdr:y>0.72517</cdr:y>
    </cdr:from>
    <cdr:to>
      <cdr:x>0.68469</cdr:x>
      <cdr:y>0.93182</cdr:y>
    </cdr:to>
    <cdr:sp macro="" textlink="">
      <cdr:nvSpPr>
        <cdr:cNvPr id="28" name="Rectangle 27">
          <a:extLst xmlns:a="http://schemas.openxmlformats.org/drawingml/2006/main">
            <a:ext uri="{FF2B5EF4-FFF2-40B4-BE49-F238E27FC236}">
              <a16:creationId xmlns:a16="http://schemas.microsoft.com/office/drawing/2014/main" id="{2BE23B67-4D07-48FB-91D8-4BF93A8FC911}"/>
            </a:ext>
          </a:extLst>
        </cdr:cNvPr>
        <cdr:cNvSpPr/>
      </cdr:nvSpPr>
      <cdr:spPr>
        <a:xfrm xmlns:a="http://schemas.openxmlformats.org/drawingml/2006/main">
          <a:off x="4937133" y="4558781"/>
          <a:ext cx="992154" cy="12991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0.51353</cdr:x>
      <cdr:y>0.72549</cdr:y>
    </cdr:from>
    <cdr:to>
      <cdr:x>0.74554</cdr:x>
      <cdr:y>0.93046</cdr:y>
    </cdr:to>
    <cdr:cxnSp macro="">
      <cdr:nvCxnSpPr>
        <cdr:cNvPr id="16" name="Straight Connector 15">
          <a:extLst xmlns:a="http://schemas.openxmlformats.org/drawingml/2006/main">
            <a:ext uri="{FF2B5EF4-FFF2-40B4-BE49-F238E27FC236}">
              <a16:creationId xmlns:a16="http://schemas.microsoft.com/office/drawing/2014/main" id="{7BEC131B-811B-C46F-FA91-D0887ADA1960}"/>
            </a:ext>
          </a:extLst>
        </cdr:cNvPr>
        <cdr:cNvCxnSpPr/>
      </cdr:nvCxnSpPr>
      <cdr:spPr>
        <a:xfrm xmlns:a="http://schemas.openxmlformats.org/drawingml/2006/main" flipH="1">
          <a:off x="4447035" y="4560794"/>
          <a:ext cx="2009230" cy="128853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0.51306</cdr:x>
      <cdr:y>0.51897</cdr:y>
    </cdr:from>
    <cdr:to>
      <cdr:x>0.74244</cdr:x>
      <cdr:y>0.72552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4E5458A1-EE1C-2DC9-5585-86F7DCFCD20C}"/>
            </a:ext>
          </a:extLst>
        </cdr:cNvPr>
        <cdr:cNvCxnSpPr/>
      </cdr:nvCxnSpPr>
      <cdr:spPr>
        <a:xfrm xmlns:a="http://schemas.openxmlformats.org/drawingml/2006/main" flipH="1">
          <a:off x="4442965" y="3262516"/>
          <a:ext cx="1986410" cy="129849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0.57012</cdr:x>
      <cdr:y>0.82815</cdr:y>
    </cdr:from>
    <cdr:to>
      <cdr:x>0.74385</cdr:x>
      <cdr:y>0.8285</cdr:y>
    </cdr:to>
    <cdr:cxnSp macro="">
      <cdr:nvCxnSpPr>
        <cdr:cNvPr id="30" name="Straight Connector 29">
          <a:extLst xmlns:a="http://schemas.openxmlformats.org/drawingml/2006/main">
            <a:ext uri="{FF2B5EF4-FFF2-40B4-BE49-F238E27FC236}">
              <a16:creationId xmlns:a16="http://schemas.microsoft.com/office/drawing/2014/main" id="{FC902AA6-5B52-E12E-B9B0-8AB51D07956E}"/>
            </a:ext>
          </a:extLst>
        </cdr:cNvPr>
        <cdr:cNvCxnSpPr>
          <a:stCxn xmlns:a="http://schemas.openxmlformats.org/drawingml/2006/main" id="28" idx="1"/>
        </cdr:cNvCxnSpPr>
      </cdr:nvCxnSpPr>
      <cdr:spPr>
        <a:xfrm xmlns:a="http://schemas.openxmlformats.org/drawingml/2006/main" flipV="1">
          <a:off x="4937133" y="5206186"/>
          <a:ext cx="1504454" cy="214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F4AC-A764-44A8-B815-C6850D619EDF}" type="datetimeFigureOut">
              <a:rPr lang="et-EE" smtClean="0"/>
              <a:t>07.09.2026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27F26-B85C-4D2C-B963-24D28C6B040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92292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927F26-B85C-4D2C-B963-24D28C6B040B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53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005F8-5F2E-46CF-A85C-C91CBC7E05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75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27F26-B85C-4D2C-B963-24D28C6B040B}" type="slidenum">
              <a:rPr lang="et-EE" smtClean="0"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90580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27F26-B85C-4D2C-B963-24D28C6B040B}" type="slidenum">
              <a:rPr lang="et-EE" smtClean="0"/>
              <a:t>18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01272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6EBFF-0E80-EFC9-3C25-81CA5A3CA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B940E1-FA34-1AE2-E188-E81FB2096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E11B4-9D1F-FA90-6EF5-A4F55081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0A4D6-9813-58BF-636C-D75A006E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78A7D-5253-3FCF-F293-6DAA958DE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5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46F0-75FD-9536-5867-82C15F274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92AB-881B-9878-F994-0EC53F604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D7823-91DB-6818-B8B1-353A49689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37BB4-F313-1BAC-CE4B-70E4BFC4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AFE82-D2E5-9086-9C4E-3755B4FE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6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1C12E-6D50-0B15-F558-25B48EED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72CFD-C9FF-A7EF-5417-AE3695B51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7CE2A-EDBC-4152-0AC0-D4A58E9B2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A89E9-91F8-5716-7779-4817E9810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D9904-F5BA-E557-0610-36A2BDBE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40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24DC0-0885-103A-8BD8-2F36DBFCA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2253A-5DFE-EF62-C998-72EFA2524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0BB86-AB9E-D715-6C0E-742F567F4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0AC78-0C1F-FA22-F569-7AAFA727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480CB-6D24-7BCC-7114-6ED0AC91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F0A733-34E0-56D8-2CC5-D303FAF8C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7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B4800-4E31-B819-65F7-A7EF553F6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40B0B-51BE-030A-A3C2-A73EC2C4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D53E7-7AB4-572A-80D0-553E4976D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101704-D391-E813-7F37-4E37AADFB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ED9C33-E021-ADE8-2FFF-A4ABA231D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C35622-5E54-47A8-9FF1-C96BD412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19698-4C75-9E95-EDDC-FF5D627DF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C7ED30-D1A4-0B9B-F2E1-524A361F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9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B7F54-4FDC-D6F3-985E-E313FF02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64F5CB-B266-4359-2F39-279D3898A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3EEDB3-CA77-1038-3DAA-C0DBC695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EC3952-63C7-2B81-EED9-BACB5366E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8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DB1E5-43A3-1468-54A0-73A70C179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D8785C-67E1-E6E3-D6D8-18F17B45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D5E60-7CA0-0BDD-7182-98D27F1F1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1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F481B-AB3C-9764-BD27-7C6FF938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6FD9F-D72D-9C35-5A78-C70C32AD5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FD2CA-E41D-68C6-21C4-BD20FA8A0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071EF-629B-A64C-E8C6-E889530DE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176B6-632E-75DB-EBC0-E115F117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DD9D6-954E-6886-7CC5-679FBA3F5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4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BF22-6548-9017-B5E8-84DD2AB1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E57F85-1122-55A7-B7A1-A9434F2524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02780-1E24-1E95-5CFC-50BDDE930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EFBEA-0E49-EDF9-D453-2CB0076C3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F3D9E-FA9A-EE76-ACC6-8F6EF1F1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8EAFC-D6EE-1F6B-2AD4-068ADC7D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25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973C-461F-4AC0-A4D7-88F796F2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48CC2-AB0E-B6B0-24DF-FDC334B58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BF08A-41DF-AC28-74D1-B5A6DF560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57441-FED9-B126-419A-14FAD61AB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908AD-37F2-45E2-A27D-59E16188F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5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2562D2-6971-7C34-4E07-9060A6E45B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4FB70-CBBF-50E1-F71E-8AD5C8137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25E25-FB2B-87B2-8517-4B71731C3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95A49-F5E8-A1EF-7087-45D1EA4A2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F9C59-EE36-6FB4-1215-000598D1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1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" t="21094" r="-1" b="21589"/>
          <a:stretch/>
        </p:blipFill>
        <p:spPr>
          <a:xfrm>
            <a:off x="-15499" y="-23247"/>
            <a:ext cx="12207498" cy="4940618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/>
              <a:t>Presentatsiooni Pealkiri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5791200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 dirty="0"/>
              <a:t>Nimi </a:t>
            </a:r>
            <a:r>
              <a:rPr lang="et-EE" sz="1800" dirty="0" err="1"/>
              <a:t>Nimeste</a:t>
            </a:r>
            <a:br>
              <a:rPr lang="et-EE" sz="1800" dirty="0"/>
            </a:br>
            <a:r>
              <a:rPr lang="et-EE" sz="1800" dirty="0"/>
              <a:t>Teaduskond / instituut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err="1"/>
              <a:t>Tallinna</a:t>
            </a:r>
            <a:r>
              <a:rPr lang="en-US" sz="1800" dirty="0"/>
              <a:t> </a:t>
            </a:r>
            <a:r>
              <a:rPr lang="en-US" sz="1800" dirty="0" err="1"/>
              <a:t>Tehnikaülikool</a:t>
            </a:r>
            <a:endParaRPr lang="et-EE" sz="18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656883" y="6257244"/>
            <a:ext cx="267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t-EE" dirty="0" err="1">
                <a:solidFill>
                  <a:srgbClr val="332B60"/>
                </a:solidFill>
                <a:latin typeface="+mn-lt"/>
              </a:rPr>
              <a:t>pp.kk.aaaa</a:t>
            </a:r>
            <a:endParaRPr lang="et-EE" dirty="0">
              <a:solidFill>
                <a:srgbClr val="332B60"/>
              </a:solidFill>
              <a:latin typeface="+mn-lt"/>
            </a:endParaRP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>
                <a:solidFill>
                  <a:schemeClr val="accent1"/>
                </a:solidFill>
              </a:rPr>
              <a:t>vajadusel kahel real</a:t>
            </a:r>
          </a:p>
        </p:txBody>
      </p:sp>
    </p:spTree>
    <p:extLst>
      <p:ext uri="{BB962C8B-B14F-4D97-AF65-F5344CB8AC3E}">
        <p14:creationId xmlns:p14="http://schemas.microsoft.com/office/powerpoint/2010/main" val="484460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628776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771650" marR="0" indent="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 dirty="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</a:rPr>
              <a:t> semper </a:t>
            </a:r>
            <a:r>
              <a:rPr lang="en-US" altLang="en-US" sz="1800" dirty="0" err="1">
                <a:solidFill>
                  <a:srgbClr val="332B60"/>
                </a:solidFill>
              </a:rPr>
              <a:t>augue</a:t>
            </a:r>
            <a:r>
              <a:rPr lang="en-US" altLang="en-US" sz="1800" dirty="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lvl="2"/>
            <a:endParaRPr lang="et-EE" dirty="0"/>
          </a:p>
          <a:p>
            <a:pPr lvl="0"/>
            <a:endParaRPr lang="et-EE" dirty="0"/>
          </a:p>
        </p:txBody>
      </p:sp>
      <p:sp>
        <p:nvSpPr>
          <p:cNvPr id="4" name="Text Placeholder 1"/>
          <p:cNvSpPr txBox="1">
            <a:spLocks/>
          </p:cNvSpPr>
          <p:nvPr userDrawn="1"/>
        </p:nvSpPr>
        <p:spPr>
          <a:xfrm>
            <a:off x="1836653" y="5972632"/>
            <a:ext cx="2761100" cy="1751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kern="1200" cap="all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altLang="en-US" sz="1200" b="0" dirty="0"/>
              <a:t>TALLINNA TEHNIKAÜLIKOOL</a:t>
            </a:r>
            <a:endParaRPr lang="en-US" altLang="en-US" sz="1200" b="0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698624" y="5775158"/>
            <a:ext cx="0" cy="57008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210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>
          <p15:clr>
            <a:srgbClr val="FBAE40"/>
          </p15:clr>
        </p15:guide>
        <p15:guide id="3" pos="13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32FEB-4183-2F85-4A08-26E9A90A7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3DDC9-6782-9610-3E70-D68E59C05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2F050-D79D-11FF-6CAE-6BB6946F5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997406-B261-434A-9EB3-BF80879DED2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F126A-3707-5F70-2406-C32ABFBA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0F14A-BF12-00B7-9190-8385508F2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6E0293-1D77-4D5F-BC2C-856EA66E0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2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in@t-konsult.ee" TargetMode="External"/><Relationship Id="rId2" Type="http://schemas.openxmlformats.org/officeDocument/2006/relationships/hyperlink" Target="mailto:ain.kendra@taltech.ee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ordiamet.ee/liiklussageduse-statistik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igiteataja.ee/et/akt/12211202300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anspordiamet.ee/sites/default/files/documents/2026-01/KT_025_J29_r2_Teede%20projekteerimine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igiteataja.ee/et/akt/114012020004?leiaKehtiv=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igiteataja.ee/et/akt/107072026012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hyperlink" Target="http://www.liiklusohutusaudit.ee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://www.tarktee.ee/" TargetMode="Externa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anspordiamet.ee/sites/default/files/documents/2026-07/Elastsete%20katendite%20arvutamise%20programm_KAP_2_1.xls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t="22451" r="4987" b="1289"/>
          <a:stretch/>
        </p:blipFill>
        <p:spPr>
          <a:xfrm>
            <a:off x="0" y="1327"/>
            <a:ext cx="12192000" cy="482572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1" y="1958640"/>
            <a:ext cx="12192000" cy="4899360"/>
            <a:chOff x="-1" y="1958640"/>
            <a:chExt cx="12192000" cy="4899360"/>
          </a:xfrm>
        </p:grpSpPr>
        <p:sp>
          <p:nvSpPr>
            <p:cNvPr id="10" name="Freeform 9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7555" y="1958640"/>
              <a:ext cx="2447645" cy="1370681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8656883" y="6226764"/>
            <a:ext cx="267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332B60"/>
                </a:solidFill>
                <a:latin typeface="+mn-lt"/>
              </a:rPr>
              <a:t>08.09.2026</a:t>
            </a:r>
            <a:endParaRPr lang="et-EE" dirty="0">
              <a:solidFill>
                <a:srgbClr val="332B60"/>
              </a:solidFill>
              <a:latin typeface="+mn-lt"/>
            </a:endParaRPr>
          </a:p>
        </p:txBody>
      </p:sp>
      <p:sp>
        <p:nvSpPr>
          <p:cNvPr id="15" name="Teksti kohatäide 5"/>
          <p:cNvSpPr txBox="1">
            <a:spLocks/>
          </p:cNvSpPr>
          <p:nvPr/>
        </p:nvSpPr>
        <p:spPr>
          <a:xfrm>
            <a:off x="522687" y="5386802"/>
            <a:ext cx="11085113" cy="91144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kern="1200" baseline="0">
                <a:solidFill>
                  <a:schemeClr val="accent2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332B60"/>
                </a:solidFill>
              </a:rPr>
              <a:t>Ain Kendra, </a:t>
            </a:r>
            <a:r>
              <a:rPr lang="en-US" sz="1800" dirty="0" err="1">
                <a:solidFill>
                  <a:srgbClr val="332B60"/>
                </a:solidFill>
              </a:rPr>
              <a:t>lektor</a:t>
            </a:r>
            <a:br>
              <a:rPr lang="et-EE" sz="1800" dirty="0">
                <a:solidFill>
                  <a:srgbClr val="332B60"/>
                </a:solidFill>
              </a:rPr>
            </a:br>
            <a:r>
              <a:rPr lang="en-US" sz="1800" dirty="0" err="1">
                <a:solidFill>
                  <a:srgbClr val="332B60"/>
                </a:solidFill>
              </a:rPr>
              <a:t>Inseneriteaduskond</a:t>
            </a:r>
            <a:r>
              <a:rPr lang="en-US" sz="1800" dirty="0">
                <a:solidFill>
                  <a:srgbClr val="332B60"/>
                </a:solidFill>
              </a:rPr>
              <a:t>, </a:t>
            </a:r>
            <a:r>
              <a:rPr lang="en-US" sz="1800" dirty="0" err="1">
                <a:solidFill>
                  <a:srgbClr val="332B60"/>
                </a:solidFill>
              </a:rPr>
              <a:t>Ehituse</a:t>
            </a:r>
            <a:r>
              <a:rPr lang="en-US" sz="1800" dirty="0">
                <a:solidFill>
                  <a:srgbClr val="332B60"/>
                </a:solidFill>
              </a:rPr>
              <a:t> ja </a:t>
            </a:r>
            <a:r>
              <a:rPr lang="en-US" sz="1800" dirty="0" err="1">
                <a:solidFill>
                  <a:srgbClr val="332B60"/>
                </a:solidFill>
              </a:rPr>
              <a:t>arhitektuuri</a:t>
            </a:r>
            <a:r>
              <a:rPr lang="en-US" sz="1800" dirty="0">
                <a:solidFill>
                  <a:srgbClr val="332B60"/>
                </a:solidFill>
              </a:rPr>
              <a:t> </a:t>
            </a:r>
            <a:r>
              <a:rPr lang="en-US" sz="1800" dirty="0" err="1">
                <a:solidFill>
                  <a:srgbClr val="332B60"/>
                </a:solidFill>
              </a:rPr>
              <a:t>instituut</a:t>
            </a:r>
            <a:r>
              <a:rPr lang="en-US" sz="1800" dirty="0">
                <a:solidFill>
                  <a:srgbClr val="332B60"/>
                </a:solidFill>
              </a:rPr>
              <a:t>, </a:t>
            </a:r>
            <a:r>
              <a:rPr lang="en-US" sz="1800" dirty="0" err="1">
                <a:solidFill>
                  <a:srgbClr val="332B60"/>
                </a:solidFill>
              </a:rPr>
              <a:t>Teedeehituse</a:t>
            </a:r>
            <a:r>
              <a:rPr lang="en-US" sz="1800" dirty="0">
                <a:solidFill>
                  <a:srgbClr val="332B60"/>
                </a:solidFill>
              </a:rPr>
              <a:t> ja </a:t>
            </a:r>
            <a:r>
              <a:rPr lang="en-US" sz="1800" dirty="0" err="1">
                <a:solidFill>
                  <a:srgbClr val="332B60"/>
                </a:solidFill>
              </a:rPr>
              <a:t>geodeesia</a:t>
            </a:r>
            <a:r>
              <a:rPr lang="en-US" sz="1800" dirty="0">
                <a:solidFill>
                  <a:srgbClr val="332B60"/>
                </a:solidFill>
              </a:rPr>
              <a:t> </a:t>
            </a:r>
            <a:r>
              <a:rPr lang="en-US" sz="1800" dirty="0" err="1">
                <a:solidFill>
                  <a:srgbClr val="332B60"/>
                </a:solidFill>
              </a:rPr>
              <a:t>uurimisrühm</a:t>
            </a:r>
            <a:endParaRPr lang="et-EE" sz="1800" dirty="0">
              <a:solidFill>
                <a:srgbClr val="332B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err="1">
                <a:solidFill>
                  <a:srgbClr val="332B60"/>
                </a:solidFill>
              </a:rPr>
              <a:t>Tallinna</a:t>
            </a:r>
            <a:r>
              <a:rPr lang="en-US" sz="1800" dirty="0">
                <a:solidFill>
                  <a:srgbClr val="332B60"/>
                </a:solidFill>
              </a:rPr>
              <a:t> </a:t>
            </a:r>
            <a:r>
              <a:rPr lang="en-US" sz="1800" dirty="0" err="1">
                <a:solidFill>
                  <a:srgbClr val="332B60"/>
                </a:solidFill>
              </a:rPr>
              <a:t>Tehnikaülikool</a:t>
            </a:r>
            <a:endParaRPr lang="et-EE" sz="1800" dirty="0">
              <a:solidFill>
                <a:srgbClr val="332B60"/>
              </a:solidFill>
            </a:endParaRPr>
          </a:p>
        </p:txBody>
      </p:sp>
      <p:sp>
        <p:nvSpPr>
          <p:cNvPr id="18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2" y="4457129"/>
            <a:ext cx="8083996" cy="1205366"/>
          </a:xfrm>
        </p:spPr>
        <p:txBody>
          <a:bodyPr/>
          <a:lstStyle/>
          <a:p>
            <a:r>
              <a:rPr lang="en-US" sz="3600" dirty="0" err="1"/>
              <a:t>Teede</a:t>
            </a:r>
            <a:r>
              <a:rPr lang="en-US" sz="3600" dirty="0"/>
              <a:t> </a:t>
            </a:r>
            <a:r>
              <a:rPr lang="en-US" sz="3600" dirty="0" err="1"/>
              <a:t>projekteerimine</a:t>
            </a:r>
            <a:endParaRPr lang="et-EE" sz="3600" dirty="0">
              <a:solidFill>
                <a:schemeClr val="accen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E20937-D4C7-BDF6-65CB-D12109097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7736"/>
            <a:ext cx="2738967" cy="331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93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C77C27-899D-B886-03B8-4DBB15F5FB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Kontaktid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939C5-B239-1E6D-BC86-B9A422C13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4786" y="1754611"/>
            <a:ext cx="4984109" cy="4140200"/>
          </a:xfrm>
        </p:spPr>
        <p:txBody>
          <a:bodyPr/>
          <a:lstStyle/>
          <a:p>
            <a:r>
              <a:rPr lang="en-US" dirty="0">
                <a:hlinkClick r:id="rId2"/>
              </a:rPr>
              <a:t>ain.kendra@taltech.ee</a:t>
            </a:r>
            <a:endParaRPr lang="en-US" dirty="0"/>
          </a:p>
          <a:p>
            <a:r>
              <a:rPr lang="en-US" dirty="0"/>
              <a:t>5171055</a:t>
            </a:r>
          </a:p>
          <a:p>
            <a:r>
              <a:rPr lang="en-US" dirty="0">
                <a:hlinkClick r:id="rId3"/>
              </a:rPr>
              <a:t>ain@t-konsult.ee</a:t>
            </a:r>
            <a:endParaRPr lang="en-US" dirty="0"/>
          </a:p>
          <a:p>
            <a:r>
              <a:rPr lang="en-US" dirty="0" err="1"/>
              <a:t>Treiali</a:t>
            </a:r>
            <a:r>
              <a:rPr lang="en-US" dirty="0"/>
              <a:t> tee 2-205, Peetri</a:t>
            </a:r>
          </a:p>
          <a:p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Mustamäel</a:t>
            </a:r>
            <a:r>
              <a:rPr lang="en-US" dirty="0"/>
              <a:t> </a:t>
            </a:r>
            <a:r>
              <a:rPr lang="en-US" dirty="0" err="1"/>
              <a:t>tundides</a:t>
            </a:r>
            <a:r>
              <a:rPr lang="en-US" dirty="0"/>
              <a:t> ja </a:t>
            </a:r>
            <a:r>
              <a:rPr lang="en-US" dirty="0" err="1"/>
              <a:t>konsultatsioonid</a:t>
            </a:r>
            <a:r>
              <a:rPr lang="en-US" dirty="0"/>
              <a:t> </a:t>
            </a:r>
            <a:r>
              <a:rPr lang="en-US" dirty="0" err="1"/>
              <a:t>eelkokkuleppel</a:t>
            </a:r>
            <a:endParaRPr lang="en-US" dirty="0"/>
          </a:p>
          <a:p>
            <a:r>
              <a:rPr lang="en-US" dirty="0" err="1"/>
              <a:t>Soovitav</a:t>
            </a:r>
            <a:r>
              <a:rPr lang="en-US" dirty="0"/>
              <a:t> – FB </a:t>
            </a:r>
            <a:r>
              <a:rPr lang="en-US" dirty="0" err="1"/>
              <a:t>keskkonnas</a:t>
            </a:r>
            <a:r>
              <a:rPr lang="en-US" dirty="0"/>
              <a:t> </a:t>
            </a:r>
            <a:r>
              <a:rPr lang="en-US" dirty="0" err="1"/>
              <a:t>vastav</a:t>
            </a:r>
            <a:r>
              <a:rPr lang="en-US" dirty="0"/>
              <a:t> </a:t>
            </a:r>
            <a:r>
              <a:rPr lang="en-US" dirty="0" err="1"/>
              <a:t>grupp</a:t>
            </a:r>
            <a:r>
              <a:rPr lang="en-US" dirty="0"/>
              <a:t> </a:t>
            </a:r>
            <a:r>
              <a:rPr lang="en-US" dirty="0" err="1"/>
              <a:t>operatiivseks</a:t>
            </a:r>
            <a:r>
              <a:rPr lang="en-US" dirty="0"/>
              <a:t> </a:t>
            </a:r>
            <a:r>
              <a:rPr lang="en-US" dirty="0" err="1"/>
              <a:t>infovahetuseks</a:t>
            </a:r>
            <a:r>
              <a:rPr lang="en-US" dirty="0"/>
              <a:t> ja </a:t>
            </a:r>
            <a:r>
              <a:rPr lang="en-US" dirty="0" err="1"/>
              <a:t>konsultatsioonideks</a:t>
            </a:r>
            <a:endParaRPr lang="en-US" dirty="0"/>
          </a:p>
        </p:txBody>
      </p:sp>
      <p:pic>
        <p:nvPicPr>
          <p:cNvPr id="5" name="Picture 4" descr="The image shows an aerial view of an industrial area with an airport, a river, and several buildings, with some text labels indicating addresses and locations.&#10;&#10;AI-generated content may be incorrect.">
            <a:extLst>
              <a:ext uri="{FF2B5EF4-FFF2-40B4-BE49-F238E27FC236}">
                <a16:creationId xmlns:a16="http://schemas.microsoft.com/office/drawing/2014/main" id="{B654B8E6-76D9-FBEC-6638-EF30F75ED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537" y="0"/>
            <a:ext cx="7025463" cy="685800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7A4BBB1B-EA63-4542-D358-99F43BA8F80E}"/>
              </a:ext>
            </a:extLst>
          </p:cNvPr>
          <p:cNvSpPr/>
          <p:nvPr/>
        </p:nvSpPr>
        <p:spPr>
          <a:xfrm rot="6566018">
            <a:off x="10893106" y="5331206"/>
            <a:ext cx="1061207" cy="3145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906153"/>
              </p:ext>
            </p:extLst>
          </p:nvPr>
        </p:nvGraphicFramePr>
        <p:xfrm>
          <a:off x="79899" y="98221"/>
          <a:ext cx="12002610" cy="6641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5">
                  <a:extLst>
                    <a:ext uri="{9D8B030D-6E8A-4147-A177-3AD203B41FA5}">
                      <a16:colId xmlns:a16="http://schemas.microsoft.com/office/drawing/2014/main" val="3745241908"/>
                    </a:ext>
                  </a:extLst>
                </a:gridCol>
                <a:gridCol w="11126305">
                  <a:extLst>
                    <a:ext uri="{9D8B030D-6E8A-4147-A177-3AD203B41FA5}">
                      <a16:colId xmlns:a16="http://schemas.microsoft.com/office/drawing/2014/main" val="4082131582"/>
                    </a:ext>
                  </a:extLst>
                </a:gridCol>
              </a:tblGrid>
              <a:tr h="363418">
                <a:tc>
                  <a:txBody>
                    <a:bodyPr/>
                    <a:lstStyle/>
                    <a:p>
                      <a:r>
                        <a:rPr lang="et-EE" sz="1600" dirty="0"/>
                        <a:t>Nädal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Teema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37676"/>
                  </a:ext>
                </a:extLst>
              </a:tr>
              <a:tr h="645728">
                <a:tc>
                  <a:txBody>
                    <a:bodyPr/>
                    <a:lstStyle/>
                    <a:p>
                      <a:r>
                        <a:rPr lang="et-EE" sz="1600" dirty="0"/>
                        <a:t>1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0109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Sissejuhatus, tutvustus õppeainest, kursuse ülesehitus (+projekt),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Kutsed</a:t>
                      </a:r>
                      <a:r>
                        <a:rPr lang="en-US" sz="1600" dirty="0"/>
                        <a:t> = </a:t>
                      </a:r>
                      <a:r>
                        <a:rPr lang="et-EE" sz="1600" dirty="0"/>
                        <a:t>insener</a:t>
                      </a:r>
                      <a:r>
                        <a:rPr lang="et-EE" sz="1600" baseline="0" dirty="0"/>
                        <a:t> oma eri rollides</a:t>
                      </a:r>
                      <a:r>
                        <a:rPr lang="en-US" sz="1600" baseline="0" dirty="0"/>
                        <a:t>.</a:t>
                      </a:r>
                    </a:p>
                    <a:p>
                      <a:r>
                        <a:rPr lang="en-US" sz="1600" baseline="0" dirty="0" err="1"/>
                        <a:t>Teedevõrk</a:t>
                      </a:r>
                      <a:r>
                        <a:rPr lang="en-US" sz="1600" baseline="0" dirty="0"/>
                        <a:t> (E, TEN-T, KOV/era ja </a:t>
                      </a:r>
                      <a:r>
                        <a:rPr lang="en-US" sz="1600" baseline="0" dirty="0" err="1"/>
                        <a:t>hierarhia</a:t>
                      </a:r>
                      <a:r>
                        <a:rPr lang="en-US" sz="1600" baseline="0" dirty="0"/>
                        <a:t>), </a:t>
                      </a:r>
                      <a:r>
                        <a:rPr lang="en-US" sz="1600" baseline="0" dirty="0" err="1"/>
                        <a:t>teehoiu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rahastamine</a:t>
                      </a:r>
                      <a:r>
                        <a:rPr lang="en-US" sz="1600" baseline="0" dirty="0"/>
                        <a:t> (THK ja RES). </a:t>
                      </a:r>
                      <a:r>
                        <a:rPr lang="en-US" sz="1600" baseline="0" dirty="0" err="1"/>
                        <a:t>Teeregister</a:t>
                      </a:r>
                      <a:r>
                        <a:rPr lang="en-US" sz="1600" baseline="0" dirty="0"/>
                        <a:t> ja </a:t>
                      </a:r>
                      <a:r>
                        <a:rPr lang="en-US" sz="1600" baseline="0" dirty="0" err="1"/>
                        <a:t>andmed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000479"/>
                  </a:ext>
                </a:extLst>
              </a:tr>
              <a:tr h="612559">
                <a:tc>
                  <a:txBody>
                    <a:bodyPr/>
                    <a:lstStyle/>
                    <a:p>
                      <a:r>
                        <a:rPr lang="et-EE" sz="1600" dirty="0"/>
                        <a:t>2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0809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Normatiivbaasi põhialused</a:t>
                      </a:r>
                      <a:r>
                        <a:rPr lang="en-US" sz="1600" dirty="0"/>
                        <a:t> - s</a:t>
                      </a:r>
                      <a:r>
                        <a:rPr lang="en-US" sz="1600" noProof="0" dirty="0" err="1"/>
                        <a:t>eadused</a:t>
                      </a:r>
                      <a:r>
                        <a:rPr lang="en-US" sz="1600" noProof="0" dirty="0"/>
                        <a:t> (</a:t>
                      </a:r>
                      <a:r>
                        <a:rPr lang="en-US" sz="1600" noProof="0" dirty="0" err="1"/>
                        <a:t>EhS</a:t>
                      </a:r>
                      <a:r>
                        <a:rPr lang="en-US" sz="1600" noProof="0" dirty="0"/>
                        <a:t>, LS), </a:t>
                      </a:r>
                      <a:r>
                        <a:rPr lang="en-US" sz="1600" noProof="0" dirty="0" err="1"/>
                        <a:t>määrused</a:t>
                      </a:r>
                      <a:r>
                        <a:rPr lang="en-US" sz="1600" noProof="0" dirty="0"/>
                        <a:t>, </a:t>
                      </a:r>
                      <a:r>
                        <a:rPr lang="en-US" sz="1600" noProof="0" dirty="0" err="1"/>
                        <a:t>standardid</a:t>
                      </a:r>
                      <a:r>
                        <a:rPr lang="en-US" sz="1600" noProof="0" dirty="0"/>
                        <a:t> ja </a:t>
                      </a:r>
                      <a:r>
                        <a:rPr lang="en-US" sz="1600" noProof="0" dirty="0" err="1"/>
                        <a:t>juhendid</a:t>
                      </a:r>
                      <a:r>
                        <a:rPr lang="en-US" sz="1600" noProof="0" dirty="0"/>
                        <a:t> </a:t>
                      </a:r>
                      <a:r>
                        <a:rPr lang="en-US" sz="1600" noProof="0" dirty="0" err="1"/>
                        <a:t>ning</a:t>
                      </a:r>
                      <a:r>
                        <a:rPr lang="en-US" sz="1600" noProof="0" dirty="0"/>
                        <a:t> </a:t>
                      </a:r>
                      <a:r>
                        <a:rPr lang="en-US" sz="1600" noProof="0" dirty="0" err="1"/>
                        <a:t>hea</a:t>
                      </a:r>
                      <a:r>
                        <a:rPr lang="en-US" sz="1600" noProof="0" dirty="0"/>
                        <a:t> </a:t>
                      </a:r>
                      <a:r>
                        <a:rPr lang="en-US" sz="1600" noProof="0" dirty="0" err="1"/>
                        <a:t>tava</a:t>
                      </a:r>
                      <a:endParaRPr lang="en-US" sz="16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noProof="0" dirty="0"/>
                        <a:t>M71, EVS 843, RYL, </a:t>
                      </a:r>
                      <a:r>
                        <a:rPr lang="et-EE" sz="1600" noProof="0" dirty="0" err="1"/>
                        <a:t>TrAm</a:t>
                      </a:r>
                      <a:r>
                        <a:rPr lang="en-US" sz="1600" noProof="0" dirty="0"/>
                        <a:t> – TPJ, MTJ, ETPJ, KAJ, AKEJ.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err="1"/>
                        <a:t>Kliima</a:t>
                      </a:r>
                      <a:r>
                        <a:rPr lang="en-US" sz="1600" noProof="0" dirty="0"/>
                        <a:t>. </a:t>
                      </a:r>
                      <a:r>
                        <a:rPr lang="en-US" sz="1600" noProof="0" dirty="0" err="1"/>
                        <a:t>Kasutusiga</a:t>
                      </a:r>
                      <a:r>
                        <a:rPr lang="en-US" sz="1600" noProof="0" dirty="0"/>
                        <a:t>. </a:t>
                      </a:r>
                      <a:r>
                        <a:rPr lang="en-US" sz="1600" noProof="0" dirty="0" err="1"/>
                        <a:t>Ekstreemse</a:t>
                      </a:r>
                      <a:r>
                        <a:rPr lang="en-US" sz="1600" noProof="0" dirty="0"/>
                        <a:t> </a:t>
                      </a:r>
                      <a:r>
                        <a:rPr lang="en-US" sz="1600" noProof="0" dirty="0" err="1"/>
                        <a:t>piirid</a:t>
                      </a:r>
                      <a:r>
                        <a:rPr lang="en-US" sz="1600" noProof="0" dirty="0"/>
                        <a:t>.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195151"/>
                  </a:ext>
                </a:extLst>
              </a:tr>
              <a:tr h="683581">
                <a:tc>
                  <a:txBody>
                    <a:bodyPr/>
                    <a:lstStyle/>
                    <a:p>
                      <a:r>
                        <a:rPr lang="et-EE" sz="1600" dirty="0"/>
                        <a:t>3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1509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M2 (2020): </a:t>
                      </a:r>
                      <a:r>
                        <a:rPr lang="et-EE" sz="1600" baseline="0" dirty="0"/>
                        <a:t>P</a:t>
                      </a:r>
                      <a:r>
                        <a:rPr lang="et-EE" sz="1600" dirty="0"/>
                        <a:t>rojekti</a:t>
                      </a:r>
                      <a:r>
                        <a:rPr lang="et-EE" sz="1600" baseline="0" dirty="0"/>
                        <a:t> </a:t>
                      </a:r>
                      <a:r>
                        <a:rPr lang="et-EE" sz="1600" dirty="0"/>
                        <a:t>staadiumid</a:t>
                      </a:r>
                      <a:r>
                        <a:rPr lang="en-US" sz="1600" dirty="0"/>
                        <a:t>, t</a:t>
                      </a:r>
                      <a:r>
                        <a:rPr lang="et-EE" sz="1600" dirty="0" err="1"/>
                        <a:t>eeprojekti</a:t>
                      </a:r>
                      <a:r>
                        <a:rPr lang="et-EE" sz="1600" dirty="0"/>
                        <a:t> ülesehitus.</a:t>
                      </a:r>
                      <a:r>
                        <a:rPr lang="et-EE" sz="1600" baseline="0" dirty="0"/>
                        <a:t> </a:t>
                      </a:r>
                      <a:r>
                        <a:rPr lang="en-US" sz="1600" baseline="0" dirty="0"/>
                        <a:t>M71: </a:t>
                      </a:r>
                      <a:r>
                        <a:rPr lang="et-EE" sz="1600" baseline="0" dirty="0"/>
                        <a:t>Tee projekteerimise alused</a:t>
                      </a:r>
                      <a:r>
                        <a:rPr lang="en-US" sz="1600" baseline="0" dirty="0"/>
                        <a:t> (TPN)</a:t>
                      </a:r>
                      <a:r>
                        <a:rPr lang="et-EE" sz="1600" baseline="0" dirty="0"/>
                        <a:t>.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TrAm</a:t>
                      </a:r>
                      <a:r>
                        <a:rPr lang="en-US" sz="1600" baseline="0" dirty="0"/>
                        <a:t>: TPJ.</a:t>
                      </a:r>
                    </a:p>
                    <a:p>
                      <a:r>
                        <a:rPr lang="en-US" sz="1600" baseline="0" dirty="0" err="1"/>
                        <a:t>Projekti</a:t>
                      </a:r>
                      <a:r>
                        <a:rPr lang="en-US" sz="1600" baseline="0" dirty="0"/>
                        <a:t> alus: </a:t>
                      </a:r>
                      <a:r>
                        <a:rPr lang="en-US" sz="1600" baseline="0" dirty="0" err="1"/>
                        <a:t>liiklus-koormus</a:t>
                      </a:r>
                      <a:r>
                        <a:rPr lang="en-US" sz="1600" baseline="0" dirty="0"/>
                        <a:t>; </a:t>
                      </a:r>
                      <a:r>
                        <a:rPr lang="en-US" sz="1600" baseline="0" dirty="0" err="1"/>
                        <a:t>loendus</a:t>
                      </a:r>
                      <a:r>
                        <a:rPr lang="en-US" sz="1600" baseline="0" dirty="0"/>
                        <a:t> ja </a:t>
                      </a:r>
                      <a:r>
                        <a:rPr lang="en-US" sz="1600" baseline="0" dirty="0" err="1"/>
                        <a:t>prognoos</a:t>
                      </a:r>
                      <a:r>
                        <a:rPr lang="en-US" sz="1600" baseline="0" dirty="0"/>
                        <a:t>; 2D </a:t>
                      </a:r>
                      <a:r>
                        <a:rPr lang="en-US" sz="1600" baseline="0" dirty="0" err="1"/>
                        <a:t>liikluslahendus</a:t>
                      </a:r>
                      <a:r>
                        <a:rPr lang="en-US" sz="1600" baseline="0" dirty="0"/>
                        <a:t>. </a:t>
                      </a:r>
                      <a:r>
                        <a:rPr lang="en-US" sz="1600" baseline="0" dirty="0" err="1"/>
                        <a:t>Linnatänavad</a:t>
                      </a:r>
                      <a:r>
                        <a:rPr lang="en-US" sz="1600" baseline="0" dirty="0"/>
                        <a:t>, </a:t>
                      </a:r>
                      <a:r>
                        <a:rPr lang="en-US" sz="1600" baseline="0" dirty="0" err="1"/>
                        <a:t>liikuvus</a:t>
                      </a:r>
                      <a:r>
                        <a:rPr lang="en-US" sz="1600" baseline="0" dirty="0"/>
                        <a:t>, </a:t>
                      </a:r>
                      <a:r>
                        <a:rPr lang="en-US" sz="1600" baseline="0" dirty="0" err="1"/>
                        <a:t>tänavagiid</a:t>
                      </a:r>
                      <a:r>
                        <a:rPr lang="en-US" sz="1600" baseline="0" dirty="0"/>
                        <a:t>.</a:t>
                      </a:r>
                    </a:p>
                    <a:p>
                      <a:r>
                        <a:rPr lang="en-US" sz="1600" baseline="0" dirty="0" err="1"/>
                        <a:t>Sirged-kõverad-kalded</a:t>
                      </a:r>
                      <a:r>
                        <a:rPr lang="en-US" sz="1600" baseline="0" dirty="0"/>
                        <a:t> ja </a:t>
                      </a:r>
                      <a:r>
                        <a:rPr lang="en-US" sz="1600" baseline="0" dirty="0" err="1"/>
                        <a:t>piirväärtused</a:t>
                      </a:r>
                      <a:r>
                        <a:rPr lang="en-US" sz="1600" baseline="0" dirty="0"/>
                        <a:t>.</a:t>
                      </a:r>
                      <a:r>
                        <a:rPr lang="en-US" sz="160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t-EE" sz="1600" dirty="0">
                          <a:solidFill>
                            <a:srgbClr val="FF0000"/>
                          </a:solidFill>
                        </a:rPr>
                        <a:t>Kursuseprojekti lähteülesanne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68283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4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2209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Eeluuringud </a:t>
                      </a:r>
                      <a:r>
                        <a:rPr lang="en-US" sz="1600" dirty="0"/>
                        <a:t>[</a:t>
                      </a:r>
                      <a:r>
                        <a:rPr lang="et-EE" sz="1600" dirty="0"/>
                        <a:t>geodeesia</a:t>
                      </a:r>
                      <a:r>
                        <a:rPr lang="en-US" sz="1600" dirty="0"/>
                        <a:t>=</a:t>
                      </a:r>
                      <a:r>
                        <a:rPr lang="en-US" sz="1600" dirty="0" err="1"/>
                        <a:t>olemasolev</a:t>
                      </a:r>
                      <a:r>
                        <a:rPr lang="en-US" sz="1600" dirty="0"/>
                        <a:t> ka see mis maa all;</a:t>
                      </a:r>
                      <a:r>
                        <a:rPr lang="et-EE" sz="1600" baseline="0" dirty="0"/>
                        <a:t> geoloogia (põgusalt), arheoloogia, dendroloogia jms</a:t>
                      </a:r>
                      <a:r>
                        <a:rPr lang="en-US" sz="1600" baseline="0" dirty="0"/>
                        <a:t>]</a:t>
                      </a:r>
                      <a:r>
                        <a:rPr lang="et-EE" sz="1600" baseline="0" dirty="0"/>
                        <a:t>. </a:t>
                      </a:r>
                      <a:endParaRPr lang="en-US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Liiklustehniline projekteerimine (</a:t>
                      </a:r>
                      <a:r>
                        <a:rPr lang="et-EE" sz="1600" baseline="0" dirty="0"/>
                        <a:t>teenindustase</a:t>
                      </a:r>
                      <a:r>
                        <a:rPr lang="en-US" sz="1600" baseline="0" dirty="0"/>
                        <a:t>, </a:t>
                      </a:r>
                      <a:r>
                        <a:rPr lang="en-US" sz="1600" baseline="0" dirty="0" err="1"/>
                        <a:t>geomeetria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lähtuvalt</a:t>
                      </a:r>
                      <a:r>
                        <a:rPr lang="en-US" sz="1600" baseline="0" dirty="0"/>
                        <a:t> tee </a:t>
                      </a:r>
                      <a:r>
                        <a:rPr lang="en-US" sz="1600" baseline="0" dirty="0" err="1"/>
                        <a:t>liigist</a:t>
                      </a:r>
                      <a:r>
                        <a:rPr lang="en-US" sz="1600" baseline="0" dirty="0"/>
                        <a:t> &amp; </a:t>
                      </a:r>
                      <a:r>
                        <a:rPr lang="en-US" sz="1600" baseline="0" dirty="0" err="1"/>
                        <a:t>liiklusest</a:t>
                      </a:r>
                      <a:r>
                        <a:rPr lang="et-EE" sz="1600" baseline="0" dirty="0"/>
                        <a:t>).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Klotoid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ehk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siirdekõver</a:t>
                      </a:r>
                      <a:r>
                        <a:rPr lang="en-US" sz="1600" baseline="0" dirty="0"/>
                        <a:t>. </a:t>
                      </a:r>
                      <a:r>
                        <a:rPr lang="en-US" sz="1600" b="0" baseline="0" dirty="0" err="1">
                          <a:solidFill>
                            <a:srgbClr val="FF0000"/>
                          </a:solidFill>
                        </a:rPr>
                        <a:t>Geomeetriaharjutused</a:t>
                      </a:r>
                      <a:r>
                        <a:rPr lang="en-US" sz="1600" b="0" baseline="0" dirty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en-US" sz="1600" b="0" baseline="0" dirty="0" err="1">
                          <a:solidFill>
                            <a:srgbClr val="FF0000"/>
                          </a:solidFill>
                        </a:rPr>
                        <a:t>nähtavus</a:t>
                      </a:r>
                      <a:r>
                        <a:rPr lang="en-US" sz="1600" b="0" baseline="0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sz="1600" b="0" baseline="0" dirty="0" err="1">
                          <a:solidFill>
                            <a:srgbClr val="FF0000"/>
                          </a:solidFill>
                        </a:rPr>
                        <a:t>ristlõige</a:t>
                      </a:r>
                      <a:r>
                        <a:rPr lang="en-US" sz="1600" b="0" baseline="0" dirty="0">
                          <a:solidFill>
                            <a:srgbClr val="FF0000"/>
                          </a:solidFill>
                        </a:rPr>
                        <a:t>). KP </a:t>
                      </a:r>
                      <a:r>
                        <a:rPr lang="en-US" sz="1600" b="0" baseline="0" dirty="0" err="1">
                          <a:solidFill>
                            <a:srgbClr val="FF0000"/>
                          </a:solidFill>
                        </a:rPr>
                        <a:t>liiklus</a:t>
                      </a:r>
                      <a:r>
                        <a:rPr lang="en-US" sz="1600" b="0" baseline="0" dirty="0">
                          <a:solidFill>
                            <a:srgbClr val="FF0000"/>
                          </a:solidFill>
                        </a:rPr>
                        <a:t> &gt; </a:t>
                      </a:r>
                      <a:r>
                        <a:rPr lang="en-US" sz="1600" b="0" baseline="0" dirty="0" err="1">
                          <a:solidFill>
                            <a:srgbClr val="FF0000"/>
                          </a:solidFill>
                        </a:rPr>
                        <a:t>geomeetrianõuded</a:t>
                      </a:r>
                      <a:endParaRPr lang="et-EE" sz="1600" b="0" i="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08670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5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2909</a:t>
                      </a:r>
                    </a:p>
                    <a:p>
                      <a:r>
                        <a:rPr lang="en-US" sz="1600" dirty="0"/>
                        <a:t>JDP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Eesti geoloogiline</a:t>
                      </a:r>
                      <a:r>
                        <a:rPr lang="et-EE" sz="1600" baseline="0" dirty="0"/>
                        <a:t> läbilõige</a:t>
                      </a:r>
                      <a:r>
                        <a:rPr lang="et-EE" sz="1600" dirty="0"/>
                        <a:t>, nõuded pinnaseuuringutele.</a:t>
                      </a:r>
                      <a:r>
                        <a:rPr lang="et-EE" sz="1600" baseline="0" dirty="0"/>
                        <a:t> </a:t>
                      </a:r>
                      <a:r>
                        <a:rPr lang="et-EE" sz="1600" baseline="0" dirty="0">
                          <a:highlight>
                            <a:srgbClr val="FFFF00"/>
                          </a:highlight>
                        </a:rPr>
                        <a:t>Erinevate geoloogiliste uuringute analüüsimine (tunniharjutus).</a:t>
                      </a:r>
                      <a:endParaRPr lang="en-US" sz="1600" baseline="0" dirty="0">
                        <a:highlight>
                          <a:srgbClr val="FFFF00"/>
                        </a:highlight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Maa-ameti</a:t>
                      </a:r>
                      <a:r>
                        <a:rPr lang="et-EE" sz="1600" baseline="0" dirty="0"/>
                        <a:t> andmebaasi rakendamine, </a:t>
                      </a:r>
                      <a:r>
                        <a:rPr lang="et-EE" sz="1600" baseline="0" dirty="0" err="1">
                          <a:highlight>
                            <a:srgbClr val="FFFF00"/>
                          </a:highlight>
                        </a:rPr>
                        <a:t>geotehnika</a:t>
                      </a:r>
                      <a:r>
                        <a:rPr lang="et-EE" sz="1600" baseline="0" dirty="0">
                          <a:highlight>
                            <a:srgbClr val="FFFF00"/>
                          </a:highlight>
                        </a:rPr>
                        <a:t> roll (sh pinnaste parendamine, muldkeha, </a:t>
                      </a:r>
                      <a:r>
                        <a:rPr lang="et-EE" sz="1600" baseline="0" dirty="0" err="1">
                          <a:highlight>
                            <a:srgbClr val="FFFF00"/>
                          </a:highlight>
                        </a:rPr>
                        <a:t>geosünteedid</a:t>
                      </a:r>
                      <a:r>
                        <a:rPr lang="en-US" sz="1600" baseline="0" dirty="0">
                          <a:highlight>
                            <a:srgbClr val="FFFF00"/>
                          </a:highlight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/>
                        <a:t>Pinnased</a:t>
                      </a:r>
                      <a:r>
                        <a:rPr lang="en-US" sz="1600" baseline="0" dirty="0"/>
                        <a:t> ja </a:t>
                      </a:r>
                      <a:r>
                        <a:rPr lang="en-US" sz="1600" baseline="0" dirty="0" err="1"/>
                        <a:t>materjalid</a:t>
                      </a:r>
                      <a:r>
                        <a:rPr lang="en-US" sz="1600" baseline="0" dirty="0"/>
                        <a:t>.</a:t>
                      </a:r>
                      <a:r>
                        <a:rPr lang="et-EE" sz="1600" baseline="0" dirty="0"/>
                        <a:t> </a:t>
                      </a:r>
                      <a:r>
                        <a:rPr lang="et-EE" sz="1600" b="0" i="0" u="sng" baseline="0" dirty="0">
                          <a:solidFill>
                            <a:srgbClr val="FF0000"/>
                          </a:solidFill>
                        </a:rPr>
                        <a:t>Eksamiülesanded (sõelkõver)</a:t>
                      </a:r>
                      <a:r>
                        <a:rPr lang="en-US" sz="1600" b="0" i="0" u="sng" baseline="0" dirty="0">
                          <a:solidFill>
                            <a:srgbClr val="FF0000"/>
                          </a:solidFill>
                        </a:rPr>
                        <a:t>, KP </a:t>
                      </a:r>
                      <a:r>
                        <a:rPr lang="en-US" sz="1600" b="0" i="0" u="sng" baseline="0" dirty="0" err="1">
                          <a:solidFill>
                            <a:srgbClr val="FF0000"/>
                          </a:solidFill>
                        </a:rPr>
                        <a:t>aluspinnased</a:t>
                      </a:r>
                      <a:r>
                        <a:rPr lang="en-US" sz="1600" b="0" i="0" u="sng" baseline="0" dirty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et-EE" sz="1600" b="0" i="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638601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6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0610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err="1"/>
                        <a:t>Konstrueerimine</a:t>
                      </a:r>
                      <a:r>
                        <a:rPr lang="et-EE" sz="1600" noProof="0" dirty="0"/>
                        <a:t> (ehitusmaterjalid,</a:t>
                      </a:r>
                      <a:r>
                        <a:rPr lang="et-EE" sz="1600" baseline="0" noProof="0" dirty="0"/>
                        <a:t> </a:t>
                      </a:r>
                      <a:r>
                        <a:rPr lang="en-US" sz="1600" noProof="0" dirty="0" err="1"/>
                        <a:t>külmakerge</a:t>
                      </a:r>
                      <a:r>
                        <a:rPr lang="et-EE" sz="1600" noProof="0" dirty="0"/>
                        <a:t>,</a:t>
                      </a:r>
                      <a:r>
                        <a:rPr lang="et-EE" sz="1600" baseline="0" noProof="0" dirty="0"/>
                        <a:t> </a:t>
                      </a:r>
                      <a:r>
                        <a:rPr lang="en-US" sz="1600" noProof="0" dirty="0" err="1"/>
                        <a:t>katend</a:t>
                      </a:r>
                      <a:r>
                        <a:rPr lang="en-US" sz="1600" noProof="0" dirty="0"/>
                        <a:t>). </a:t>
                      </a:r>
                      <a:r>
                        <a:rPr lang="en-US" sz="1600" b="1" noProof="0" dirty="0" err="1">
                          <a:solidFill>
                            <a:srgbClr val="FF0000"/>
                          </a:solidFill>
                        </a:rPr>
                        <a:t>Katendiarvutused</a:t>
                      </a:r>
                      <a:r>
                        <a:rPr lang="en-US" sz="1600" b="1" noProof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noProof="0" dirty="0"/>
                        <a:t>(KAP, KRP </a:t>
                      </a:r>
                      <a:r>
                        <a:rPr lang="en-US" sz="1600" noProof="0" dirty="0" err="1"/>
                        <a:t>jt</a:t>
                      </a:r>
                      <a:r>
                        <a:rPr lang="en-US" sz="1600" noProof="0" dirty="0"/>
                        <a:t>) ja </a:t>
                      </a:r>
                      <a:r>
                        <a:rPr lang="en-US" sz="1600" noProof="0" dirty="0" err="1"/>
                        <a:t>katendikataloog</a:t>
                      </a:r>
                      <a:r>
                        <a:rPr lang="en-US" sz="1600" noProof="0" dirty="0"/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/>
                        <a:t>M101: </a:t>
                      </a:r>
                      <a:r>
                        <a:rPr lang="en-US" sz="1600" noProof="0" dirty="0" err="1"/>
                        <a:t>kvaliteedinõuded</a:t>
                      </a:r>
                      <a:r>
                        <a:rPr lang="en-US" sz="1600" noProof="0" dirty="0"/>
                        <a:t>. </a:t>
                      </a:r>
                      <a:r>
                        <a:rPr lang="et-EE" sz="1600" noProof="0" dirty="0"/>
                        <a:t>T</a:t>
                      </a:r>
                      <a:r>
                        <a:rPr lang="en-US" sz="1600" dirty="0" err="1"/>
                        <a:t>ihendustegur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kandevõime</a:t>
                      </a:r>
                      <a:r>
                        <a:rPr lang="en-US" sz="1600" dirty="0"/>
                        <a:t> ja </a:t>
                      </a:r>
                      <a:r>
                        <a:rPr lang="en-US" sz="1600" dirty="0" err="1"/>
                        <a:t>mõõtmised</a:t>
                      </a:r>
                      <a:r>
                        <a:rPr lang="en-US" sz="1600" dirty="0"/>
                        <a:t>. </a:t>
                      </a:r>
                      <a:r>
                        <a:rPr lang="en-US" sz="1600" dirty="0" err="1"/>
                        <a:t>Toimivusnäitajate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põhine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kvaliteedikontroll</a:t>
                      </a:r>
                      <a:r>
                        <a:rPr lang="et-EE" sz="1600" dirty="0"/>
                        <a:t>. </a:t>
                      </a: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Erinevate projektide katendite</a:t>
                      </a:r>
                      <a:r>
                        <a:rPr lang="et-EE" sz="1600" baseline="0" dirty="0"/>
                        <a:t> analüüs (tunniharjutus). </a:t>
                      </a:r>
                      <a:r>
                        <a:rPr lang="en-US" sz="1600" baseline="0" dirty="0">
                          <a:solidFill>
                            <a:srgbClr val="FF0000"/>
                          </a:solidFill>
                        </a:rPr>
                        <a:t>KP </a:t>
                      </a:r>
                      <a:r>
                        <a:rPr lang="en-US" sz="1600" baseline="0" dirty="0" err="1">
                          <a:solidFill>
                            <a:srgbClr val="FF0000"/>
                          </a:solidFill>
                        </a:rPr>
                        <a:t>katend</a:t>
                      </a:r>
                      <a:endParaRPr lang="et-EE" sz="1600" b="1" i="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98839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7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1310</a:t>
                      </a:r>
                    </a:p>
                    <a:p>
                      <a:r>
                        <a:rPr lang="en-US" sz="1600" dirty="0"/>
                        <a:t>ATA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 err="1"/>
                        <a:t>CADi</a:t>
                      </a:r>
                      <a:r>
                        <a:rPr lang="et-EE" sz="1600" baseline="0" dirty="0"/>
                        <a:t> tund (kursuseprojekt pulkadeks lahti võetuna) </a:t>
                      </a:r>
                      <a:endParaRPr lang="en-US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b="0" i="1" u="sng" baseline="0" dirty="0"/>
                        <a:t>(üldiselt teistes õppeainetes 7-8. nädal </a:t>
                      </a:r>
                      <a:r>
                        <a:rPr lang="et-EE" sz="1600" b="0" i="1" u="sng" baseline="0" dirty="0" err="1"/>
                        <a:t>KT-d</a:t>
                      </a:r>
                      <a:r>
                        <a:rPr lang="et-EE" sz="1600" b="0" i="1" u="sng" baseline="0" dirty="0"/>
                        <a:t> ehk siis saaks teha lihtsamad nädalad)</a:t>
                      </a:r>
                      <a:endParaRPr lang="et-EE" sz="1600" b="0" i="1" u="sng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921019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8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2010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baseline="0" dirty="0"/>
                        <a:t>Erinevate projektide analüüs. Tunniharjutus (erinevate trasside valikud). CAD vajalik.  </a:t>
                      </a:r>
                      <a:r>
                        <a:rPr lang="et-EE" sz="1600" dirty="0"/>
                        <a:t>K</a:t>
                      </a:r>
                      <a:r>
                        <a:rPr lang="en-US" sz="1600" dirty="0"/>
                        <a:t>P </a:t>
                      </a:r>
                      <a:r>
                        <a:rPr lang="en-US" sz="1600" dirty="0" err="1"/>
                        <a:t>joonised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plaan</a:t>
                      </a:r>
                      <a:r>
                        <a:rPr lang="en-US" sz="1600" dirty="0"/>
                        <a:t>, piki, </a:t>
                      </a:r>
                      <a:r>
                        <a:rPr lang="en-US" sz="1600" dirty="0" err="1"/>
                        <a:t>ristlõiked</a:t>
                      </a:r>
                      <a:r>
                        <a:rPr lang="en-US" sz="1600" dirty="0"/>
                        <a:t>)</a:t>
                      </a:r>
                      <a:r>
                        <a:rPr lang="et-EE" sz="1600" baseline="0" dirty="0"/>
                        <a:t> pikiprofiil).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351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2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324586"/>
              </p:ext>
            </p:extLst>
          </p:nvPr>
        </p:nvGraphicFramePr>
        <p:xfrm>
          <a:off x="216763" y="98221"/>
          <a:ext cx="11865746" cy="6267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313">
                  <a:extLst>
                    <a:ext uri="{9D8B030D-6E8A-4147-A177-3AD203B41FA5}">
                      <a16:colId xmlns:a16="http://schemas.microsoft.com/office/drawing/2014/main" val="3745241908"/>
                    </a:ext>
                  </a:extLst>
                </a:gridCol>
                <a:gridCol w="10999433">
                  <a:extLst>
                    <a:ext uri="{9D8B030D-6E8A-4147-A177-3AD203B41FA5}">
                      <a16:colId xmlns:a16="http://schemas.microsoft.com/office/drawing/2014/main" val="4082131582"/>
                    </a:ext>
                  </a:extLst>
                </a:gridCol>
              </a:tblGrid>
              <a:tr h="425562">
                <a:tc>
                  <a:txBody>
                    <a:bodyPr/>
                    <a:lstStyle/>
                    <a:p>
                      <a:r>
                        <a:rPr lang="et-EE" sz="1600" dirty="0"/>
                        <a:t>Nädal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Teema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37676"/>
                  </a:ext>
                </a:extLst>
              </a:tr>
              <a:tr h="852256">
                <a:tc>
                  <a:txBody>
                    <a:bodyPr/>
                    <a:lstStyle/>
                    <a:p>
                      <a:r>
                        <a:rPr lang="et-EE" sz="1600" dirty="0"/>
                        <a:t>9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2710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 err="1"/>
                        <a:t>CADi</a:t>
                      </a:r>
                      <a:r>
                        <a:rPr lang="et-EE" sz="1600" dirty="0"/>
                        <a:t> tund (eelneva</a:t>
                      </a:r>
                      <a:r>
                        <a:rPr lang="et-EE" sz="1600" baseline="0" dirty="0"/>
                        <a:t> </a:t>
                      </a:r>
                      <a:r>
                        <a:rPr lang="et-EE" sz="1600" baseline="0" dirty="0" err="1"/>
                        <a:t>CADi</a:t>
                      </a:r>
                      <a:r>
                        <a:rPr lang="et-EE" sz="1600" baseline="0" dirty="0"/>
                        <a:t> tunni küsimused). Täiendavad seletused kursuseprojekti ülesanneteks. Projekti tegemine</a:t>
                      </a:r>
                      <a:endParaRPr lang="en-US" sz="1600" baseline="0" dirty="0"/>
                    </a:p>
                    <a:p>
                      <a:r>
                        <a:rPr lang="en-US" sz="1600" baseline="0" dirty="0"/>
                        <a:t>BIM - </a:t>
                      </a:r>
                      <a:r>
                        <a:rPr lang="en-US" sz="1600" baseline="0" dirty="0" err="1"/>
                        <a:t>salvestis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koduseks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vaatamiseks</a:t>
                      </a:r>
                      <a:r>
                        <a:rPr lang="en-US" sz="1600" baseline="0" dirty="0"/>
                        <a:t> (SKPK)</a:t>
                      </a:r>
                      <a:endParaRPr lang="et-EE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00479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10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0311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b="1" dirty="0"/>
                        <a:t>Rööbasteede</a:t>
                      </a:r>
                      <a:r>
                        <a:rPr lang="et-EE" sz="1600" dirty="0"/>
                        <a:t> projekteerimine,</a:t>
                      </a:r>
                      <a:r>
                        <a:rPr lang="et-EE" sz="1600" baseline="0" dirty="0"/>
                        <a:t> tänavate ja platside vertikaal. </a:t>
                      </a:r>
                      <a:r>
                        <a:rPr lang="et-EE" sz="1600" b="1" baseline="0" dirty="0"/>
                        <a:t>Külalisesineja (Reaalprojekt: Jaan Luhaorg</a:t>
                      </a:r>
                      <a:r>
                        <a:rPr lang="en-US" sz="1600" b="1" baseline="0" dirty="0"/>
                        <a:t>)</a:t>
                      </a:r>
                      <a:endParaRPr lang="en-US" sz="1600" baseline="0" dirty="0"/>
                    </a:p>
                    <a:p>
                      <a:r>
                        <a:rPr lang="et-EE" sz="1600" baseline="0" dirty="0"/>
                        <a:t>Vertikaali joonestamine platsile</a:t>
                      </a:r>
                      <a:r>
                        <a:rPr lang="en-US" sz="1600" baseline="0" dirty="0"/>
                        <a:t> et </a:t>
                      </a:r>
                      <a:r>
                        <a:rPr lang="en-US" sz="1600" baseline="0" dirty="0" err="1"/>
                        <a:t>veed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ära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jookseks</a:t>
                      </a:r>
                      <a:r>
                        <a:rPr lang="et-EE" sz="1600" baseline="0" dirty="0"/>
                        <a:t>. </a:t>
                      </a:r>
                      <a:r>
                        <a:rPr lang="en-US" sz="1600" baseline="0" dirty="0" err="1"/>
                        <a:t>Projektijuhtimine</a:t>
                      </a:r>
                      <a:r>
                        <a:rPr lang="en-US" sz="1600" baseline="0" dirty="0"/>
                        <a:t>. </a:t>
                      </a:r>
                      <a:r>
                        <a:rPr lang="en-US" sz="1600" baseline="0" dirty="0" err="1"/>
                        <a:t>Külalisesineja</a:t>
                      </a:r>
                      <a:r>
                        <a:rPr lang="en-US" sz="1600" baseline="0" dirty="0"/>
                        <a:t> (</a:t>
                      </a:r>
                      <a:r>
                        <a:rPr lang="en-US" sz="1600" baseline="0" dirty="0" err="1"/>
                        <a:t>Reaalprojekt</a:t>
                      </a:r>
                      <a:r>
                        <a:rPr lang="en-US" sz="1600" baseline="0" dirty="0"/>
                        <a:t>:</a:t>
                      </a:r>
                      <a:r>
                        <a:rPr lang="et-EE" sz="1600" b="1" baseline="0" dirty="0"/>
                        <a:t> Mihkel </a:t>
                      </a:r>
                      <a:r>
                        <a:rPr lang="et-EE" sz="1600" b="1" baseline="0" dirty="0" err="1"/>
                        <a:t>Meiel</a:t>
                      </a:r>
                      <a:r>
                        <a:rPr lang="en-US" sz="1600" b="1" baseline="0" dirty="0"/>
                        <a:t>)</a:t>
                      </a:r>
                      <a:endParaRPr lang="et-EE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195151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11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1011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Liikluskorraldus (LM ja teekattemärgised standardid, muutuvteabega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märgid</a:t>
                      </a:r>
                      <a:r>
                        <a:rPr lang="et-EE" sz="1600" baseline="0" dirty="0"/>
                        <a:t>, liiklusohutuse tagamine - piirded). Nõuded normidest liikluskorraldusele.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Ajutine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liikluskorraldus</a:t>
                      </a:r>
                      <a:r>
                        <a:rPr lang="en-US" sz="1600" baseline="0" dirty="0"/>
                        <a:t>. </a:t>
                      </a:r>
                      <a:r>
                        <a:rPr lang="en-US" sz="1600" baseline="0" dirty="0" err="1"/>
                        <a:t>Parklad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nii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linnas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kui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maal</a:t>
                      </a:r>
                      <a:r>
                        <a:rPr lang="en-US" sz="1600" baseline="0" dirty="0"/>
                        <a:t>.</a:t>
                      </a:r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68283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12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1711</a:t>
                      </a:r>
                    </a:p>
                    <a:p>
                      <a:r>
                        <a:rPr lang="en-US" sz="1600" dirty="0"/>
                        <a:t>JDP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Hanked (tunniharjutus: hangete analüüs, tehniline</a:t>
                      </a:r>
                      <a:r>
                        <a:rPr lang="et-EE" sz="1600" baseline="0" dirty="0"/>
                        <a:t> kirjeldus, hankedokumendid, lisad, ajagraafik</a:t>
                      </a:r>
                      <a:r>
                        <a:rPr lang="et-EE" sz="1600" dirty="0"/>
                        <a:t>),</a:t>
                      </a:r>
                      <a:r>
                        <a:rPr lang="et-EE" sz="1600" baseline="0" dirty="0"/>
                        <a:t> projekt koos ehitajaga (sh kuidas EP ja PP staadiumis ette näha ehitustehnoloogiaid). </a:t>
                      </a:r>
                      <a:r>
                        <a:rPr lang="et-EE" sz="1600" b="1" i="0" u="sng" baseline="0" dirty="0">
                          <a:solidFill>
                            <a:srgbClr val="FF0000"/>
                          </a:solidFill>
                        </a:rPr>
                        <a:t>Eksamiülesanded</a:t>
                      </a:r>
                      <a:r>
                        <a:rPr lang="et-EE" sz="1600" b="1" i="0" u="none" baseline="0" dirty="0">
                          <a:solidFill>
                            <a:srgbClr val="FF0000"/>
                          </a:solidFill>
                        </a:rPr>
                        <a:t> (kordamine)</a:t>
                      </a:r>
                      <a:endParaRPr lang="et-EE" sz="1600" b="1" i="0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638601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13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2411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b="1" dirty="0">
                          <a:solidFill>
                            <a:srgbClr val="FF0000"/>
                          </a:solidFill>
                        </a:rPr>
                        <a:t>EKSAM</a:t>
                      </a:r>
                      <a:r>
                        <a:rPr lang="et-EE" sz="1600" dirty="0"/>
                        <a:t>, </a:t>
                      </a:r>
                      <a:r>
                        <a:rPr lang="et-EE" sz="1600" b="1" dirty="0"/>
                        <a:t>külalisesinejad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999325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14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0112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b="1" dirty="0">
                          <a:solidFill>
                            <a:srgbClr val="FF0000"/>
                          </a:solidFill>
                        </a:rPr>
                        <a:t>EKSAM</a:t>
                      </a:r>
                      <a:r>
                        <a:rPr lang="et-EE" sz="1600" dirty="0"/>
                        <a:t>,</a:t>
                      </a:r>
                      <a:r>
                        <a:rPr lang="et-EE" sz="1600" baseline="0" dirty="0"/>
                        <a:t> </a:t>
                      </a:r>
                      <a:r>
                        <a:rPr lang="et-EE" sz="1600" b="1" baseline="0" dirty="0"/>
                        <a:t>külalisesinejad</a:t>
                      </a:r>
                      <a:endParaRPr lang="et-EE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98839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15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0812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600" dirty="0"/>
                        <a:t>ERINEVATE PROJEKTIDE ANALÜÜS.</a:t>
                      </a:r>
                      <a:r>
                        <a:rPr lang="et-EE" sz="1600" baseline="0" dirty="0"/>
                        <a:t> </a:t>
                      </a:r>
                      <a:r>
                        <a:rPr lang="et-EE" sz="1600" b="1" baseline="0" dirty="0"/>
                        <a:t>Projekteerimisettevõtte </a:t>
                      </a:r>
                      <a:r>
                        <a:rPr lang="et-EE" sz="1600" b="1" dirty="0"/>
                        <a:t>külastamine (Reaalprojekt?</a:t>
                      </a:r>
                      <a:r>
                        <a:rPr lang="en-US" sz="1600" b="1" dirty="0"/>
                        <a:t> SKPK?</a:t>
                      </a:r>
                      <a:r>
                        <a:rPr lang="et-EE" sz="1600" b="1" dirty="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921019"/>
                  </a:ext>
                </a:extLst>
              </a:tr>
              <a:tr h="694403">
                <a:tc>
                  <a:txBody>
                    <a:bodyPr/>
                    <a:lstStyle/>
                    <a:p>
                      <a:r>
                        <a:rPr lang="et-EE" sz="1600" dirty="0"/>
                        <a:t>16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1512</a:t>
                      </a:r>
                      <a:endParaRPr lang="et-E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600" dirty="0"/>
                        <a:t>ERINEVATE PROJEKTIDE ANALÜÜS. </a:t>
                      </a:r>
                      <a:r>
                        <a:rPr lang="et-EE" sz="1600" dirty="0" err="1"/>
                        <a:t>EKSAMi</a:t>
                      </a:r>
                      <a:r>
                        <a:rPr lang="et-EE" sz="1600" dirty="0"/>
                        <a:t> uuesti sooritamine?</a:t>
                      </a:r>
                    </a:p>
                    <a:p>
                      <a:endParaRPr lang="et-E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351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53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8DD6E5-9BDD-AB25-3805-2DD88AC74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Arengudokumendid</a:t>
            </a:r>
            <a:endParaRPr lang="et-E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14F682-9A25-2EE4-DC04-701D880A1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Ruumiline</a:t>
            </a:r>
            <a:r>
              <a:rPr lang="en-US" dirty="0"/>
              <a:t> </a:t>
            </a:r>
            <a:r>
              <a:rPr lang="en-US" dirty="0" err="1"/>
              <a:t>pikaajaline</a:t>
            </a:r>
            <a:r>
              <a:rPr lang="en-US" dirty="0"/>
              <a:t> kava</a:t>
            </a:r>
            <a:endParaRPr lang="et-E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C2D11F-B292-5C71-3558-D63450523A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Eesti 2035+ ja </a:t>
            </a:r>
            <a:r>
              <a:rPr lang="en-US" dirty="0" err="1"/>
              <a:t>koostamisel</a:t>
            </a:r>
            <a:r>
              <a:rPr lang="en-US" dirty="0"/>
              <a:t> Eesti 2050</a:t>
            </a:r>
          </a:p>
          <a:p>
            <a:r>
              <a:rPr lang="en-US" dirty="0" err="1"/>
              <a:t>Maakonnaplaneering</a:t>
            </a:r>
            <a:endParaRPr lang="en-US" dirty="0"/>
          </a:p>
          <a:p>
            <a:r>
              <a:rPr lang="en-US" dirty="0"/>
              <a:t>Valla/Linna </a:t>
            </a:r>
            <a:r>
              <a:rPr lang="en-US" dirty="0" err="1"/>
              <a:t>üldplaneering</a:t>
            </a:r>
            <a:r>
              <a:rPr lang="en-US" dirty="0"/>
              <a:t> (20)</a:t>
            </a:r>
          </a:p>
          <a:p>
            <a:pPr lvl="1"/>
            <a:r>
              <a:rPr lang="en-US" dirty="0"/>
              <a:t>Valla/</a:t>
            </a: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teemaplaneering</a:t>
            </a:r>
            <a:endParaRPr lang="en-US" dirty="0"/>
          </a:p>
          <a:p>
            <a:pPr lvl="1"/>
            <a:r>
              <a:rPr lang="en-US" dirty="0" err="1"/>
              <a:t>Linnaosa</a:t>
            </a:r>
            <a:r>
              <a:rPr lang="en-US" dirty="0"/>
              <a:t> </a:t>
            </a:r>
            <a:r>
              <a:rPr lang="en-US" dirty="0" err="1"/>
              <a:t>üldplaneering</a:t>
            </a:r>
            <a:endParaRPr lang="en-US" dirty="0"/>
          </a:p>
          <a:p>
            <a:pPr lvl="1"/>
            <a:r>
              <a:rPr lang="en-US" dirty="0" err="1"/>
              <a:t>Piirkonna</a:t>
            </a:r>
            <a:r>
              <a:rPr lang="en-US" dirty="0"/>
              <a:t> </a:t>
            </a:r>
            <a:r>
              <a:rPr lang="en-US" dirty="0" err="1"/>
              <a:t>üldplaneering</a:t>
            </a:r>
            <a:endParaRPr lang="en-US" dirty="0"/>
          </a:p>
          <a:p>
            <a:r>
              <a:rPr lang="en-US" dirty="0" err="1"/>
              <a:t>Detailplaneering</a:t>
            </a:r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7D36EF-4523-F14C-4E3F-6AB1878DE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Rahaline</a:t>
            </a:r>
            <a:r>
              <a:rPr lang="en-US" dirty="0"/>
              <a:t> </a:t>
            </a:r>
            <a:r>
              <a:rPr lang="en-US" dirty="0" err="1"/>
              <a:t>rakenduskava</a:t>
            </a:r>
            <a:r>
              <a:rPr lang="en-US" dirty="0"/>
              <a:t>, </a:t>
            </a:r>
            <a:r>
              <a:rPr lang="en-US" dirty="0" err="1"/>
              <a:t>prioriteedid</a:t>
            </a:r>
            <a:endParaRPr lang="et-E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DAF4AE-3301-DEFB-9D5E-787EB23F8EF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Transpordi</a:t>
            </a:r>
            <a:r>
              <a:rPr lang="en-US" dirty="0"/>
              <a:t> ja </a:t>
            </a:r>
            <a:r>
              <a:rPr lang="en-US" dirty="0" err="1"/>
              <a:t>liikuvuse</a:t>
            </a:r>
            <a:r>
              <a:rPr lang="en-US" dirty="0"/>
              <a:t> </a:t>
            </a:r>
            <a:r>
              <a:rPr lang="en-US" dirty="0" err="1"/>
              <a:t>arengukava</a:t>
            </a:r>
            <a:r>
              <a:rPr lang="en-US" dirty="0"/>
              <a:t> (2021-2035)</a:t>
            </a:r>
          </a:p>
          <a:p>
            <a:r>
              <a:rPr lang="en-US" dirty="0" err="1"/>
              <a:t>Transpordi</a:t>
            </a:r>
            <a:r>
              <a:rPr lang="en-US" dirty="0"/>
              <a:t> ja </a:t>
            </a:r>
            <a:r>
              <a:rPr lang="en-US" dirty="0" err="1"/>
              <a:t>liikuvuse</a:t>
            </a:r>
            <a:r>
              <a:rPr lang="en-US" dirty="0"/>
              <a:t> </a:t>
            </a:r>
            <a:r>
              <a:rPr lang="en-US" dirty="0" err="1"/>
              <a:t>programm</a:t>
            </a:r>
            <a:r>
              <a:rPr lang="en-US" dirty="0"/>
              <a:t> (2025-2028)</a:t>
            </a:r>
          </a:p>
          <a:p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 ja </a:t>
            </a:r>
            <a:r>
              <a:rPr lang="en-US" dirty="0" err="1"/>
              <a:t>lähiümbruse</a:t>
            </a:r>
            <a:r>
              <a:rPr lang="en-US" dirty="0"/>
              <a:t> </a:t>
            </a:r>
            <a:r>
              <a:rPr lang="en-US" dirty="0" err="1"/>
              <a:t>transpordikava</a:t>
            </a:r>
            <a:r>
              <a:rPr lang="en-US" dirty="0"/>
              <a:t> (2010)</a:t>
            </a:r>
          </a:p>
          <a:p>
            <a:r>
              <a:rPr lang="en-US" dirty="0" err="1"/>
              <a:t>Riigi</a:t>
            </a:r>
            <a:r>
              <a:rPr lang="en-US" dirty="0"/>
              <a:t> </a:t>
            </a:r>
            <a:r>
              <a:rPr lang="en-US" dirty="0" err="1"/>
              <a:t>Eelarvestrateegia</a:t>
            </a:r>
            <a:r>
              <a:rPr lang="en-US" dirty="0"/>
              <a:t> (RES)</a:t>
            </a:r>
          </a:p>
          <a:p>
            <a:pPr lvl="1"/>
            <a:r>
              <a:rPr lang="en-US" dirty="0" err="1"/>
              <a:t>Nelja-aastane</a:t>
            </a:r>
            <a:r>
              <a:rPr lang="en-US" dirty="0"/>
              <a:t> period </a:t>
            </a:r>
            <a:r>
              <a:rPr lang="en-US" dirty="0" err="1"/>
              <a:t>iga-aastase</a:t>
            </a:r>
            <a:r>
              <a:rPr lang="en-US" dirty="0"/>
              <a:t> </a:t>
            </a:r>
            <a:r>
              <a:rPr lang="en-US" dirty="0" err="1"/>
              <a:t>uuendamisega</a:t>
            </a:r>
            <a:endParaRPr lang="en-US" dirty="0"/>
          </a:p>
          <a:p>
            <a:r>
              <a:rPr lang="en-US" dirty="0" err="1"/>
              <a:t>Riigiteede</a:t>
            </a:r>
            <a:r>
              <a:rPr lang="en-US" dirty="0"/>
              <a:t> </a:t>
            </a:r>
            <a:r>
              <a:rPr lang="en-US" dirty="0" err="1"/>
              <a:t>teehoiukava</a:t>
            </a:r>
            <a:r>
              <a:rPr lang="en-US" dirty="0"/>
              <a:t> (2026-2029)</a:t>
            </a:r>
          </a:p>
          <a:p>
            <a:r>
              <a:rPr lang="en-US" dirty="0" err="1"/>
              <a:t>Riigieelarve</a:t>
            </a:r>
            <a:endParaRPr lang="en-US" dirty="0"/>
          </a:p>
          <a:p>
            <a:endParaRPr lang="et-E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C47275-729A-3A81-4BCD-526DED57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92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A48C-248A-0370-3D05-7943551B6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Normatiivbaas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FEF2D-14EE-97FE-2667-42B4A182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167" y="2133600"/>
            <a:ext cx="9578445" cy="377762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Seadused</a:t>
            </a:r>
            <a:r>
              <a:rPr lang="en-US" dirty="0"/>
              <a:t> (Riigikogu) – </a:t>
            </a:r>
            <a:r>
              <a:rPr lang="en-US" dirty="0" err="1"/>
              <a:t>üleriigilised</a:t>
            </a:r>
            <a:endParaRPr lang="en-US" dirty="0"/>
          </a:p>
          <a:p>
            <a:r>
              <a:rPr lang="en-US" dirty="0" err="1"/>
              <a:t>Määrused</a:t>
            </a:r>
            <a:r>
              <a:rPr lang="en-US" dirty="0"/>
              <a:t> &amp; </a:t>
            </a:r>
            <a:r>
              <a:rPr lang="en-US" dirty="0" err="1"/>
              <a:t>korrad</a:t>
            </a:r>
            <a:r>
              <a:rPr lang="en-US" dirty="0"/>
              <a:t> (</a:t>
            </a:r>
            <a:r>
              <a:rPr lang="en-US" dirty="0" err="1"/>
              <a:t>Ministeerium</a:t>
            </a:r>
            <a:r>
              <a:rPr lang="en-US" dirty="0"/>
              <a:t>) – </a:t>
            </a:r>
            <a:r>
              <a:rPr lang="en-US" dirty="0" err="1"/>
              <a:t>valdkondlikud</a:t>
            </a:r>
            <a:endParaRPr lang="en-US" dirty="0"/>
          </a:p>
          <a:p>
            <a:r>
              <a:rPr lang="en-US" dirty="0" err="1"/>
              <a:t>Juhendid</a:t>
            </a:r>
            <a:r>
              <a:rPr lang="en-US" dirty="0"/>
              <a:t> (Amet – </a:t>
            </a:r>
            <a:r>
              <a:rPr lang="en-US" dirty="0" err="1"/>
              <a:t>nii</a:t>
            </a:r>
            <a:r>
              <a:rPr lang="en-US" dirty="0"/>
              <a:t> </a:t>
            </a:r>
            <a:r>
              <a:rPr lang="en-US" dirty="0" err="1"/>
              <a:t>riigi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) – </a:t>
            </a:r>
            <a:r>
              <a:rPr lang="en-US" dirty="0" err="1"/>
              <a:t>piiritletud</a:t>
            </a:r>
            <a:endParaRPr lang="en-US" dirty="0"/>
          </a:p>
          <a:p>
            <a:r>
              <a:rPr lang="en-US" dirty="0" err="1"/>
              <a:t>Lepingud</a:t>
            </a:r>
            <a:r>
              <a:rPr lang="en-US" dirty="0"/>
              <a:t> (</a:t>
            </a:r>
            <a:r>
              <a:rPr lang="en-US" dirty="0" err="1"/>
              <a:t>konkreetse</a:t>
            </a:r>
            <a:r>
              <a:rPr lang="en-US" dirty="0"/>
              <a:t> </a:t>
            </a:r>
            <a:r>
              <a:rPr lang="en-US" dirty="0" err="1"/>
              <a:t>hanke</a:t>
            </a:r>
            <a:r>
              <a:rPr lang="en-US" dirty="0"/>
              <a:t> </a:t>
            </a:r>
            <a:r>
              <a:rPr lang="en-US" dirty="0" err="1"/>
              <a:t>dokument</a:t>
            </a:r>
            <a:r>
              <a:rPr lang="en-US" dirty="0"/>
              <a:t>)</a:t>
            </a:r>
          </a:p>
          <a:p>
            <a:r>
              <a:rPr lang="en-US" dirty="0" err="1"/>
              <a:t>Standardid</a:t>
            </a:r>
            <a:r>
              <a:rPr lang="en-US" dirty="0"/>
              <a:t> </a:t>
            </a:r>
            <a:r>
              <a:rPr lang="en-US" sz="2400" dirty="0"/>
              <a:t>– </a:t>
            </a:r>
            <a:r>
              <a:rPr lang="en-US" sz="2400" dirty="0" err="1"/>
              <a:t>reeglina</a:t>
            </a:r>
            <a:r>
              <a:rPr lang="en-US" sz="2400" dirty="0"/>
              <a:t> </a:t>
            </a:r>
            <a:r>
              <a:rPr lang="en-US" sz="2400" dirty="0" err="1"/>
              <a:t>vabatahtlikud</a:t>
            </a:r>
            <a:r>
              <a:rPr lang="en-US" sz="2400" dirty="0"/>
              <a:t>, </a:t>
            </a:r>
            <a:r>
              <a:rPr lang="en-US" sz="2400" dirty="0" err="1"/>
              <a:t>kuid</a:t>
            </a:r>
            <a:r>
              <a:rPr lang="en-US" sz="2400" dirty="0"/>
              <a:t> </a:t>
            </a:r>
            <a:r>
              <a:rPr lang="en-US" sz="2400" dirty="0" err="1"/>
              <a:t>läbi</a:t>
            </a:r>
            <a:r>
              <a:rPr lang="en-US" sz="2400" dirty="0"/>
              <a:t> Hea Tava </a:t>
            </a:r>
            <a:r>
              <a:rPr lang="en-US" sz="2400" dirty="0" err="1"/>
              <a:t>mõiste</a:t>
            </a:r>
            <a:r>
              <a:rPr lang="en-US" sz="2400" dirty="0"/>
              <a:t> (</a:t>
            </a:r>
            <a:r>
              <a:rPr lang="en-US" sz="2400" dirty="0" err="1"/>
              <a:t>mida</a:t>
            </a:r>
            <a:r>
              <a:rPr lang="en-US" sz="2400" dirty="0"/>
              <a:t> </a:t>
            </a:r>
            <a:r>
              <a:rPr lang="en-US" sz="2400" dirty="0" err="1"/>
              <a:t>määratleb</a:t>
            </a:r>
            <a:r>
              <a:rPr lang="en-US" sz="2400" dirty="0"/>
              <a:t> </a:t>
            </a:r>
            <a:r>
              <a:rPr lang="en-US" sz="2400" dirty="0" err="1"/>
              <a:t>küll</a:t>
            </a:r>
            <a:r>
              <a:rPr lang="en-US" sz="2400" dirty="0"/>
              <a:t> </a:t>
            </a:r>
            <a:r>
              <a:rPr lang="en-US" sz="2400" dirty="0" err="1"/>
              <a:t>kohus</a:t>
            </a:r>
            <a:r>
              <a:rPr lang="en-US" sz="2400" dirty="0"/>
              <a:t>), </a:t>
            </a:r>
            <a:r>
              <a:rPr lang="en-US" sz="2400" dirty="0" err="1"/>
              <a:t>rakenduvad</a:t>
            </a:r>
            <a:endParaRPr lang="en-US" dirty="0"/>
          </a:p>
          <a:p>
            <a:pPr lvl="1"/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standardid</a:t>
            </a:r>
            <a:r>
              <a:rPr lang="en-US" dirty="0"/>
              <a:t> (EVS-EN) </a:t>
            </a:r>
            <a:r>
              <a:rPr lang="en-US" dirty="0" err="1"/>
              <a:t>üle-euroopalised</a:t>
            </a:r>
            <a:r>
              <a:rPr lang="en-US" dirty="0"/>
              <a:t>, </a:t>
            </a:r>
            <a:r>
              <a:rPr lang="en-US" dirty="0" err="1"/>
              <a:t>võivad</a:t>
            </a:r>
            <a:r>
              <a:rPr lang="en-US" dirty="0"/>
              <a:t> olla </a:t>
            </a:r>
            <a:r>
              <a:rPr lang="en-US" dirty="0" err="1"/>
              <a:t>rahvusliku</a:t>
            </a:r>
            <a:r>
              <a:rPr lang="en-US" dirty="0"/>
              <a:t> </a:t>
            </a:r>
            <a:r>
              <a:rPr lang="en-US" dirty="0" err="1"/>
              <a:t>lisaga</a:t>
            </a:r>
            <a:endParaRPr lang="en-US" dirty="0"/>
          </a:p>
          <a:p>
            <a:pPr lvl="1"/>
            <a:r>
              <a:rPr lang="en-US" dirty="0" err="1"/>
              <a:t>Siseriiklikud</a:t>
            </a:r>
            <a:r>
              <a:rPr lang="en-US" dirty="0"/>
              <a:t> </a:t>
            </a:r>
            <a:r>
              <a:rPr lang="en-US" dirty="0" err="1"/>
              <a:t>standardid</a:t>
            </a:r>
            <a:r>
              <a:rPr lang="en-US" dirty="0"/>
              <a:t> (EVS)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FCFEC-B36E-ECF9-449D-BD5055335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56C83-BC03-431B-95C1-5ECC91C23400}" type="datetime1">
              <a:rPr lang="en-US" smtClean="0"/>
              <a:t>9/7/2026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1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B0AC-9A48-9429-1C65-06ABBC5B2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EhS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3F020-7DA6-6C3D-3689-31949BDD13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Üldosa</a:t>
            </a:r>
            <a:endParaRPr lang="en-US" dirty="0"/>
          </a:p>
          <a:p>
            <a:pPr lvl="1"/>
            <a:r>
              <a:rPr lang="en-US" dirty="0"/>
              <a:t>§13… </a:t>
            </a:r>
            <a:r>
              <a:rPr lang="en-US" dirty="0" err="1"/>
              <a:t>ehitusprojekt</a:t>
            </a:r>
            <a:endParaRPr lang="en-US" dirty="0"/>
          </a:p>
          <a:p>
            <a:pPr lvl="1"/>
            <a:r>
              <a:rPr lang="en-US" dirty="0"/>
              <a:t>§23… </a:t>
            </a:r>
            <a:r>
              <a:rPr lang="en-US" dirty="0" err="1"/>
              <a:t>pädev</a:t>
            </a:r>
            <a:r>
              <a:rPr lang="en-US" dirty="0"/>
              <a:t> </a:t>
            </a:r>
            <a:r>
              <a:rPr lang="en-US" dirty="0" err="1"/>
              <a:t>isik</a:t>
            </a:r>
            <a:endParaRPr lang="en-US" dirty="0"/>
          </a:p>
          <a:p>
            <a:pPr lvl="1"/>
            <a:r>
              <a:rPr lang="en-US" dirty="0"/>
              <a:t>§26… </a:t>
            </a:r>
            <a:r>
              <a:rPr lang="en-US" dirty="0" err="1"/>
              <a:t>projekteerimistingimused</a:t>
            </a:r>
            <a:endParaRPr lang="en-US" dirty="0"/>
          </a:p>
          <a:p>
            <a:pPr lvl="1"/>
            <a:r>
              <a:rPr lang="en-US" dirty="0"/>
              <a:t>§35… </a:t>
            </a:r>
            <a:r>
              <a:rPr lang="en-US" dirty="0" err="1"/>
              <a:t>ehitusteatis</a:t>
            </a:r>
            <a:r>
              <a:rPr lang="en-US" dirty="0"/>
              <a:t> ja </a:t>
            </a:r>
            <a:r>
              <a:rPr lang="en-US" dirty="0" err="1"/>
              <a:t>ehitusluba</a:t>
            </a:r>
            <a:endParaRPr lang="en-US" dirty="0"/>
          </a:p>
          <a:p>
            <a:r>
              <a:rPr lang="en-US" dirty="0" err="1"/>
              <a:t>Eriehitised</a:t>
            </a:r>
            <a:r>
              <a:rPr lang="en-US" dirty="0"/>
              <a:t> ja </a:t>
            </a:r>
            <a:r>
              <a:rPr lang="en-US" dirty="0" err="1"/>
              <a:t>erinõuded</a:t>
            </a:r>
            <a:endParaRPr lang="en-US" dirty="0"/>
          </a:p>
          <a:p>
            <a:pPr lvl="1"/>
            <a:r>
              <a:rPr lang="en-US" dirty="0"/>
              <a:t>§70… </a:t>
            </a:r>
            <a:r>
              <a:rPr lang="en-US" dirty="0" err="1"/>
              <a:t>kaitsevöönd</a:t>
            </a:r>
            <a:endParaRPr lang="en-US" dirty="0"/>
          </a:p>
          <a:p>
            <a:pPr lvl="1"/>
            <a:r>
              <a:rPr lang="en-US" dirty="0"/>
              <a:t>§91… tee</a:t>
            </a:r>
          </a:p>
          <a:p>
            <a:r>
              <a:rPr lang="en-US" dirty="0" err="1"/>
              <a:t>Riiklik</a:t>
            </a:r>
            <a:r>
              <a:rPr lang="en-US" dirty="0"/>
              <a:t> </a:t>
            </a:r>
            <a:r>
              <a:rPr lang="en-US" dirty="0" err="1"/>
              <a:t>järelevalve</a:t>
            </a:r>
            <a:r>
              <a:rPr lang="en-US" dirty="0"/>
              <a:t> ja </a:t>
            </a:r>
            <a:r>
              <a:rPr lang="en-US" dirty="0" err="1"/>
              <a:t>vastutus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A072FC-B84C-25E8-243A-602F03E94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9043" y="1825625"/>
            <a:ext cx="6157518" cy="435133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Ehitis</a:t>
            </a:r>
            <a:r>
              <a:rPr lang="en-US" dirty="0"/>
              <a:t> </a:t>
            </a:r>
            <a:r>
              <a:rPr lang="en-US" sz="2400" dirty="0"/>
              <a:t>= </a:t>
            </a:r>
            <a:r>
              <a:rPr lang="en-US" sz="2400" dirty="0" err="1"/>
              <a:t>hoone</a:t>
            </a:r>
            <a:r>
              <a:rPr lang="en-US" sz="2400" dirty="0"/>
              <a:t> ja </a:t>
            </a:r>
            <a:r>
              <a:rPr lang="en-US" sz="2400" dirty="0" err="1"/>
              <a:t>rajatis</a:t>
            </a:r>
            <a:r>
              <a:rPr lang="en-US" sz="2400" dirty="0"/>
              <a:t>; </a:t>
            </a:r>
            <a:r>
              <a:rPr lang="en-US" sz="2400" dirty="0" err="1"/>
              <a:t>ajutine</a:t>
            </a:r>
            <a:r>
              <a:rPr lang="en-US" sz="2400" dirty="0"/>
              <a:t> </a:t>
            </a:r>
            <a:r>
              <a:rPr lang="en-US" sz="2400" dirty="0" err="1"/>
              <a:t>ehitis</a:t>
            </a:r>
            <a:r>
              <a:rPr lang="en-US" sz="2400" dirty="0"/>
              <a:t> (5 a), </a:t>
            </a:r>
            <a:r>
              <a:rPr lang="en-US" sz="2400" dirty="0" err="1"/>
              <a:t>ehitamine</a:t>
            </a:r>
            <a:r>
              <a:rPr lang="en-US" sz="2400" dirty="0"/>
              <a:t>, </a:t>
            </a:r>
            <a:r>
              <a:rPr lang="en-US" sz="2400" dirty="0" err="1"/>
              <a:t>hea</a:t>
            </a:r>
            <a:r>
              <a:rPr lang="en-US" sz="2400" dirty="0"/>
              <a:t> </a:t>
            </a:r>
            <a:r>
              <a:rPr lang="en-US" sz="2400" dirty="0" err="1"/>
              <a:t>tava</a:t>
            </a:r>
            <a:endParaRPr lang="en-US" dirty="0"/>
          </a:p>
          <a:p>
            <a:pPr lvl="1"/>
            <a:r>
              <a:rPr lang="en-US" b="1" dirty="0"/>
              <a:t>Hea </a:t>
            </a:r>
            <a:r>
              <a:rPr lang="en-US" b="1" dirty="0" err="1"/>
              <a:t>tava</a:t>
            </a:r>
            <a:r>
              <a:rPr lang="en-US" b="1" dirty="0"/>
              <a:t>. </a:t>
            </a:r>
          </a:p>
          <a:p>
            <a:pPr lvl="2"/>
            <a:r>
              <a:rPr lang="en-US" dirty="0" err="1"/>
              <a:t>Ehitis</a:t>
            </a:r>
            <a:r>
              <a:rPr lang="en-US" dirty="0"/>
              <a:t> </a:t>
            </a:r>
            <a:r>
              <a:rPr lang="en-US" dirty="0" err="1"/>
              <a:t>tuleb</a:t>
            </a:r>
            <a:r>
              <a:rPr lang="en-US" dirty="0"/>
              <a:t> </a:t>
            </a:r>
            <a:r>
              <a:rPr lang="en-US" dirty="0" err="1"/>
              <a:t>projekteerida</a:t>
            </a:r>
            <a:r>
              <a:rPr lang="en-US" dirty="0"/>
              <a:t> ja </a:t>
            </a:r>
            <a:r>
              <a:rPr lang="en-US" dirty="0" err="1"/>
              <a:t>ehitada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korras</a:t>
            </a:r>
            <a:r>
              <a:rPr lang="en-US" dirty="0"/>
              <a:t> </a:t>
            </a:r>
            <a:r>
              <a:rPr lang="en-US" dirty="0" err="1"/>
              <a:t>hoida</a:t>
            </a:r>
            <a:r>
              <a:rPr lang="en-US" dirty="0"/>
              <a:t> </a:t>
            </a:r>
            <a:r>
              <a:rPr lang="en-US" dirty="0" err="1"/>
              <a:t>hea</a:t>
            </a:r>
            <a:r>
              <a:rPr lang="en-US" dirty="0"/>
              <a:t> </a:t>
            </a:r>
            <a:r>
              <a:rPr lang="en-US" dirty="0" err="1"/>
              <a:t>tava</a:t>
            </a:r>
            <a:r>
              <a:rPr lang="en-US" dirty="0"/>
              <a:t> </a:t>
            </a:r>
            <a:r>
              <a:rPr lang="en-US" dirty="0" err="1"/>
              <a:t>kohaselt</a:t>
            </a:r>
            <a:r>
              <a:rPr lang="en-US" dirty="0"/>
              <a:t>. Head </a:t>
            </a:r>
            <a:r>
              <a:rPr lang="en-US" dirty="0" err="1"/>
              <a:t>tava</a:t>
            </a:r>
            <a:r>
              <a:rPr lang="en-US" dirty="0"/>
              <a:t> </a:t>
            </a:r>
            <a:r>
              <a:rPr lang="en-US" dirty="0" err="1"/>
              <a:t>tuleb</a:t>
            </a:r>
            <a:r>
              <a:rPr lang="en-US" dirty="0"/>
              <a:t> </a:t>
            </a:r>
            <a:r>
              <a:rPr lang="en-US" dirty="0" err="1"/>
              <a:t>järgida</a:t>
            </a:r>
            <a:r>
              <a:rPr lang="en-US" dirty="0"/>
              <a:t> ka </a:t>
            </a:r>
            <a:r>
              <a:rPr lang="en-US" dirty="0" err="1"/>
              <a:t>muus</a:t>
            </a:r>
            <a:r>
              <a:rPr lang="en-US" dirty="0"/>
              <a:t> </a:t>
            </a:r>
            <a:r>
              <a:rPr lang="en-US" dirty="0" err="1"/>
              <a:t>käesoleva</a:t>
            </a:r>
            <a:r>
              <a:rPr lang="en-US" dirty="0"/>
              <a:t> </a:t>
            </a:r>
            <a:r>
              <a:rPr lang="en-US" dirty="0" err="1"/>
              <a:t>seadustikuga</a:t>
            </a:r>
            <a:r>
              <a:rPr lang="en-US" dirty="0"/>
              <a:t> </a:t>
            </a:r>
            <a:r>
              <a:rPr lang="en-US" dirty="0" err="1"/>
              <a:t>reguleeritud</a:t>
            </a:r>
            <a:r>
              <a:rPr lang="en-US" dirty="0"/>
              <a:t> </a:t>
            </a:r>
            <a:r>
              <a:rPr lang="en-US" dirty="0" err="1"/>
              <a:t>tegevuses</a:t>
            </a:r>
            <a:r>
              <a:rPr lang="en-US" dirty="0"/>
              <a:t>.</a:t>
            </a:r>
          </a:p>
          <a:p>
            <a:r>
              <a:rPr lang="en-US" dirty="0" err="1"/>
              <a:t>Pädevuse</a:t>
            </a:r>
            <a:r>
              <a:rPr lang="en-US" dirty="0"/>
              <a:t> </a:t>
            </a:r>
            <a:r>
              <a:rPr lang="en-US" dirty="0" err="1"/>
              <a:t>tõendamiskohustus</a:t>
            </a:r>
            <a:endParaRPr lang="en-US" dirty="0"/>
          </a:p>
          <a:p>
            <a:r>
              <a:rPr lang="en-US" dirty="0" err="1"/>
              <a:t>Avalik</a:t>
            </a:r>
            <a:r>
              <a:rPr lang="en-US" dirty="0"/>
              <a:t> tee ja </a:t>
            </a:r>
            <a:r>
              <a:rPr lang="en-US" dirty="0" err="1"/>
              <a:t>avalikult</a:t>
            </a:r>
            <a:r>
              <a:rPr lang="en-US" dirty="0"/>
              <a:t> </a:t>
            </a:r>
            <a:r>
              <a:rPr lang="en-US" dirty="0" err="1"/>
              <a:t>kasutatav</a:t>
            </a:r>
            <a:r>
              <a:rPr lang="en-US" dirty="0"/>
              <a:t> </a:t>
            </a:r>
            <a:r>
              <a:rPr lang="en-US" dirty="0" err="1"/>
              <a:t>eratee</a:t>
            </a:r>
            <a:endParaRPr lang="en-US" dirty="0"/>
          </a:p>
          <a:p>
            <a:r>
              <a:rPr lang="en-US" dirty="0" err="1"/>
              <a:t>Üleeuroopalise</a:t>
            </a:r>
            <a:r>
              <a:rPr lang="en-US" dirty="0"/>
              <a:t> </a:t>
            </a:r>
            <a:r>
              <a:rPr lang="en-US" dirty="0" err="1"/>
              <a:t>teedevõrgu</a:t>
            </a:r>
            <a:r>
              <a:rPr lang="en-US" dirty="0"/>
              <a:t> teed (EL 2024/1679)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0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14DB9-BC48-97C2-450C-CDB1F39C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558"/>
          </a:xfrm>
        </p:spPr>
        <p:txBody>
          <a:bodyPr/>
          <a:lstStyle/>
          <a:p>
            <a:r>
              <a:rPr lang="en-US" dirty="0"/>
              <a:t>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E45CC-17D1-57F8-25A3-4DD22FE79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297" y="1115685"/>
            <a:ext cx="11427125" cy="5584164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Teehoiukava</a:t>
            </a:r>
            <a:r>
              <a:rPr lang="en-US" dirty="0"/>
              <a:t>, RES; LOP: Asula (</a:t>
            </a:r>
            <a:r>
              <a:rPr lang="en-US" dirty="0" err="1"/>
              <a:t>kilukarbimärgid</a:t>
            </a:r>
            <a:r>
              <a:rPr lang="en-US" dirty="0"/>
              <a:t>); </a:t>
            </a:r>
            <a:r>
              <a:rPr lang="en-US" dirty="0" err="1"/>
              <a:t>halb</a:t>
            </a:r>
            <a:r>
              <a:rPr lang="en-US" dirty="0"/>
              <a:t> </a:t>
            </a:r>
            <a:r>
              <a:rPr lang="en-US" dirty="0" err="1"/>
              <a:t>nähtavus</a:t>
            </a:r>
            <a:r>
              <a:rPr lang="en-US" dirty="0"/>
              <a:t> ja </a:t>
            </a:r>
            <a:r>
              <a:rPr lang="en-US" dirty="0" err="1"/>
              <a:t>pime</a:t>
            </a:r>
            <a:r>
              <a:rPr lang="en-US" dirty="0"/>
              <a:t> </a:t>
            </a:r>
            <a:r>
              <a:rPr lang="en-US" dirty="0" err="1"/>
              <a:t>aeg</a:t>
            </a:r>
            <a:r>
              <a:rPr lang="en-US" dirty="0"/>
              <a:t> (300 m); </a:t>
            </a:r>
            <a:r>
              <a:rPr lang="en-US" dirty="0" err="1"/>
              <a:t>kiirtee</a:t>
            </a:r>
            <a:endParaRPr lang="en-US" dirty="0"/>
          </a:p>
          <a:p>
            <a:r>
              <a:rPr lang="en-US" b="1" dirty="0"/>
              <a:t>tee</a:t>
            </a:r>
            <a:r>
              <a:rPr lang="en-US" dirty="0"/>
              <a:t> = </a:t>
            </a:r>
            <a:r>
              <a:rPr lang="en-US" dirty="0" err="1"/>
              <a:t>jalakäijate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sõidukite</a:t>
            </a:r>
            <a:r>
              <a:rPr lang="en-US" dirty="0"/>
              <a:t> </a:t>
            </a:r>
            <a:r>
              <a:rPr lang="en-US" dirty="0" err="1"/>
              <a:t>liiklemiseks</a:t>
            </a:r>
            <a:r>
              <a:rPr lang="en-US" dirty="0"/>
              <a:t> </a:t>
            </a:r>
            <a:r>
              <a:rPr lang="en-US" dirty="0" err="1"/>
              <a:t>avatud</a:t>
            </a:r>
            <a:r>
              <a:rPr lang="en-US" dirty="0"/>
              <a:t> </a:t>
            </a:r>
            <a:r>
              <a:rPr lang="en-US" dirty="0" err="1"/>
              <a:t>rajatis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maaomaniku</a:t>
            </a:r>
            <a:r>
              <a:rPr lang="en-US" dirty="0"/>
              <a:t> </a:t>
            </a:r>
            <a:r>
              <a:rPr lang="en-US" dirty="0" err="1"/>
              <a:t>poolt</a:t>
            </a:r>
            <a:r>
              <a:rPr lang="en-US" dirty="0"/>
              <a:t> </a:t>
            </a:r>
            <a:r>
              <a:rPr lang="en-US" dirty="0" err="1"/>
              <a:t>liikluseks</a:t>
            </a:r>
            <a:r>
              <a:rPr lang="en-US" dirty="0"/>
              <a:t> </a:t>
            </a:r>
            <a:r>
              <a:rPr lang="en-US" dirty="0" err="1"/>
              <a:t>ettenähtud</a:t>
            </a:r>
            <a:r>
              <a:rPr lang="en-US" dirty="0"/>
              <a:t> </a:t>
            </a:r>
            <a:r>
              <a:rPr lang="en-US" dirty="0" err="1"/>
              <a:t>muu</a:t>
            </a:r>
            <a:r>
              <a:rPr lang="en-US" dirty="0"/>
              <a:t> ala. Tee </a:t>
            </a:r>
            <a:r>
              <a:rPr lang="en-US" dirty="0" err="1"/>
              <a:t>koosseisu</a:t>
            </a:r>
            <a:r>
              <a:rPr lang="en-US" dirty="0"/>
              <a:t> </a:t>
            </a:r>
            <a:r>
              <a:rPr lang="en-US" dirty="0" err="1"/>
              <a:t>kuuluvad</a:t>
            </a:r>
            <a:r>
              <a:rPr lang="en-US" dirty="0"/>
              <a:t> ka </a:t>
            </a:r>
            <a:r>
              <a:rPr lang="en-US" dirty="0" err="1"/>
              <a:t>teepeenrad</a:t>
            </a:r>
            <a:r>
              <a:rPr lang="en-US" dirty="0"/>
              <a:t>, </a:t>
            </a:r>
            <a:r>
              <a:rPr lang="en-US" dirty="0" err="1"/>
              <a:t>eraldus</a:t>
            </a:r>
            <a:r>
              <a:rPr lang="en-US" dirty="0"/>
              <a:t>- ja </a:t>
            </a:r>
            <a:r>
              <a:rPr lang="en-US" dirty="0" err="1"/>
              <a:t>haljasribad</a:t>
            </a:r>
            <a:r>
              <a:rPr lang="en-US" dirty="0"/>
              <a:t>. </a:t>
            </a:r>
            <a:r>
              <a:rPr lang="en-US" dirty="0" err="1"/>
              <a:t>Olenevalt</a:t>
            </a:r>
            <a:r>
              <a:rPr lang="en-US" dirty="0"/>
              <a:t> </a:t>
            </a:r>
            <a:r>
              <a:rPr lang="en-US" dirty="0" err="1"/>
              <a:t>pealiskihist</a:t>
            </a:r>
            <a:r>
              <a:rPr lang="en-US" dirty="0"/>
              <a:t> </a:t>
            </a:r>
            <a:r>
              <a:rPr lang="en-US" dirty="0" err="1"/>
              <a:t>jagunevad</a:t>
            </a:r>
            <a:r>
              <a:rPr lang="en-US" dirty="0"/>
              <a:t> teed </a:t>
            </a:r>
            <a:r>
              <a:rPr lang="en-US" dirty="0" err="1"/>
              <a:t>kattega</a:t>
            </a:r>
            <a:r>
              <a:rPr lang="en-US" dirty="0"/>
              <a:t> </a:t>
            </a:r>
            <a:r>
              <a:rPr lang="en-US" dirty="0" err="1"/>
              <a:t>teeks</a:t>
            </a:r>
            <a:r>
              <a:rPr lang="en-US" dirty="0"/>
              <a:t>, </a:t>
            </a:r>
            <a:r>
              <a:rPr lang="en-US" dirty="0" err="1"/>
              <a:t>kruusateeks</a:t>
            </a:r>
            <a:r>
              <a:rPr lang="en-US" dirty="0"/>
              <a:t> ja </a:t>
            </a:r>
            <a:r>
              <a:rPr lang="en-US" dirty="0" err="1"/>
              <a:t>pinnasteeks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Kattega</a:t>
            </a:r>
            <a:r>
              <a:rPr lang="en-US" dirty="0"/>
              <a:t> tee = </a:t>
            </a:r>
            <a:r>
              <a:rPr lang="en-US" dirty="0" err="1"/>
              <a:t>asfalt</a:t>
            </a:r>
            <a:r>
              <a:rPr lang="en-US" dirty="0"/>
              <a:t>-, </a:t>
            </a:r>
            <a:r>
              <a:rPr lang="en-US" dirty="0" err="1"/>
              <a:t>tsementbetoon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</a:t>
            </a:r>
            <a:r>
              <a:rPr lang="en-US" dirty="0"/>
              <a:t> </a:t>
            </a:r>
            <a:r>
              <a:rPr lang="en-US" dirty="0" err="1"/>
              <a:t>selline</a:t>
            </a:r>
            <a:r>
              <a:rPr lang="en-US" dirty="0"/>
              <a:t> </a:t>
            </a:r>
            <a:r>
              <a:rPr lang="en-US" dirty="0" err="1"/>
              <a:t>kate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kiviparketi</a:t>
            </a:r>
            <a:r>
              <a:rPr lang="en-US" dirty="0"/>
              <a:t> ja </a:t>
            </a:r>
            <a:r>
              <a:rPr lang="en-US" dirty="0" err="1"/>
              <a:t>munakivisillutisega</a:t>
            </a:r>
            <a:r>
              <a:rPr lang="en-US" dirty="0"/>
              <a:t> tee. </a:t>
            </a:r>
          </a:p>
          <a:p>
            <a:pPr lvl="1"/>
            <a:r>
              <a:rPr lang="en-US" dirty="0" err="1"/>
              <a:t>Kruusatee</a:t>
            </a:r>
            <a:r>
              <a:rPr lang="en-US" dirty="0"/>
              <a:t> on </a:t>
            </a:r>
            <a:r>
              <a:rPr lang="en-US" dirty="0" err="1"/>
              <a:t>kruusast</a:t>
            </a:r>
            <a:r>
              <a:rPr lang="en-US" dirty="0"/>
              <a:t>, </a:t>
            </a:r>
            <a:r>
              <a:rPr lang="en-US" dirty="0" err="1"/>
              <a:t>kruus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killustikliivast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killustikusõelmetest</a:t>
            </a:r>
            <a:r>
              <a:rPr lang="en-US" dirty="0"/>
              <a:t> tee. </a:t>
            </a:r>
          </a:p>
          <a:p>
            <a:pPr lvl="1"/>
            <a:r>
              <a:rPr lang="en-US" dirty="0" err="1"/>
              <a:t>Pinnastee</a:t>
            </a:r>
            <a:r>
              <a:rPr lang="en-US" dirty="0"/>
              <a:t> on </a:t>
            </a:r>
            <a:r>
              <a:rPr lang="en-US" dirty="0" err="1"/>
              <a:t>põllu</a:t>
            </a:r>
            <a:r>
              <a:rPr lang="en-US" dirty="0"/>
              <a:t>-, </a:t>
            </a:r>
            <a:r>
              <a:rPr lang="en-US" dirty="0" err="1"/>
              <a:t>metsa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</a:t>
            </a:r>
            <a:r>
              <a:rPr lang="en-US" dirty="0"/>
              <a:t> </a:t>
            </a:r>
            <a:r>
              <a:rPr lang="en-US" dirty="0" err="1"/>
              <a:t>selline</a:t>
            </a:r>
            <a:r>
              <a:rPr lang="en-US" dirty="0"/>
              <a:t> </a:t>
            </a:r>
            <a:r>
              <a:rPr lang="en-US" dirty="0" err="1"/>
              <a:t>pealiskihita</a:t>
            </a:r>
            <a:r>
              <a:rPr lang="en-US" dirty="0"/>
              <a:t> tee, mis on </a:t>
            </a:r>
            <a:r>
              <a:rPr lang="en-US" dirty="0" err="1"/>
              <a:t>teeks</a:t>
            </a:r>
            <a:r>
              <a:rPr lang="en-US" dirty="0"/>
              <a:t> </a:t>
            </a:r>
            <a:r>
              <a:rPr lang="en-US" dirty="0" err="1"/>
              <a:t>rajatud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sõidukite</a:t>
            </a:r>
            <a:r>
              <a:rPr lang="en-US" dirty="0"/>
              <a:t> </a:t>
            </a:r>
            <a:r>
              <a:rPr lang="en-US" dirty="0" err="1"/>
              <a:t>liikumise</a:t>
            </a:r>
            <a:r>
              <a:rPr lang="en-US" dirty="0"/>
              <a:t> </a:t>
            </a:r>
            <a:r>
              <a:rPr lang="en-US" dirty="0" err="1"/>
              <a:t>tulemusena</a:t>
            </a:r>
            <a:r>
              <a:rPr lang="en-US" dirty="0"/>
              <a:t> </a:t>
            </a:r>
            <a:r>
              <a:rPr lang="en-US" dirty="0" err="1"/>
              <a:t>selleks</a:t>
            </a:r>
            <a:r>
              <a:rPr lang="en-US" dirty="0"/>
              <a:t> </a:t>
            </a:r>
            <a:r>
              <a:rPr lang="en-US" dirty="0" err="1"/>
              <a:t>kujunenud</a:t>
            </a:r>
            <a:endParaRPr lang="en-US" dirty="0"/>
          </a:p>
          <a:p>
            <a:pPr lvl="1"/>
            <a:r>
              <a:rPr lang="en-US" dirty="0" err="1"/>
              <a:t>Jalgratta</a:t>
            </a:r>
            <a:r>
              <a:rPr lang="en-US" dirty="0"/>
              <a:t>- ja </a:t>
            </a:r>
            <a:r>
              <a:rPr lang="en-US" dirty="0" err="1"/>
              <a:t>jalgtee</a:t>
            </a:r>
            <a:r>
              <a:rPr lang="en-US" dirty="0"/>
              <a:t>; </a:t>
            </a:r>
            <a:r>
              <a:rPr lang="en-US" dirty="0" err="1"/>
              <a:t>jalgrattarada</a:t>
            </a:r>
            <a:r>
              <a:rPr lang="en-US" dirty="0"/>
              <a:t> (</a:t>
            </a:r>
            <a:r>
              <a:rPr lang="en-US" dirty="0" err="1"/>
              <a:t>sõidutee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); </a:t>
            </a:r>
            <a:r>
              <a:rPr lang="en-US" dirty="0" err="1"/>
              <a:t>jalgrattatee</a:t>
            </a:r>
            <a:r>
              <a:rPr lang="en-US" dirty="0"/>
              <a:t>; </a:t>
            </a:r>
            <a:r>
              <a:rPr lang="en-US" dirty="0" err="1"/>
              <a:t>jalgtee</a:t>
            </a:r>
            <a:r>
              <a:rPr lang="en-US" dirty="0"/>
              <a:t>; </a:t>
            </a:r>
            <a:r>
              <a:rPr lang="en-US" dirty="0" err="1"/>
              <a:t>kõnnitee</a:t>
            </a:r>
            <a:r>
              <a:rPr lang="en-US" dirty="0"/>
              <a:t>; </a:t>
            </a:r>
            <a:r>
              <a:rPr lang="en-US" dirty="0" err="1"/>
              <a:t>kiirtee</a:t>
            </a:r>
            <a:r>
              <a:rPr lang="en-US" dirty="0"/>
              <a:t>; </a:t>
            </a:r>
            <a:r>
              <a:rPr lang="en-US" dirty="0" err="1"/>
              <a:t>sõidurada</a:t>
            </a:r>
            <a:r>
              <a:rPr lang="en-US" dirty="0"/>
              <a:t> ja </a:t>
            </a:r>
            <a:r>
              <a:rPr lang="en-US" dirty="0" err="1"/>
              <a:t>sõidurida</a:t>
            </a:r>
            <a:r>
              <a:rPr lang="en-US" dirty="0"/>
              <a:t>; </a:t>
            </a:r>
            <a:r>
              <a:rPr lang="en-US" dirty="0" err="1"/>
              <a:t>sõidutee</a:t>
            </a:r>
            <a:endParaRPr lang="en-US" dirty="0"/>
          </a:p>
          <a:p>
            <a:r>
              <a:rPr lang="en-US" b="1" dirty="0" err="1"/>
              <a:t>ristmik</a:t>
            </a:r>
            <a:r>
              <a:rPr lang="en-US" dirty="0"/>
              <a:t> = </a:t>
            </a:r>
            <a:r>
              <a:rPr lang="en-US" dirty="0" err="1"/>
              <a:t>samatasandiliste</a:t>
            </a:r>
            <a:r>
              <a:rPr lang="en-US" dirty="0"/>
              <a:t> </a:t>
            </a:r>
            <a:r>
              <a:rPr lang="en-US" dirty="0" err="1"/>
              <a:t>sõiduteedega</a:t>
            </a:r>
            <a:r>
              <a:rPr lang="en-US" dirty="0"/>
              <a:t> </a:t>
            </a:r>
            <a:r>
              <a:rPr lang="en-US" dirty="0" err="1"/>
              <a:t>teede</a:t>
            </a:r>
            <a:r>
              <a:rPr lang="en-US" dirty="0"/>
              <a:t> </a:t>
            </a:r>
            <a:r>
              <a:rPr lang="en-US" dirty="0" err="1"/>
              <a:t>lõikumisel</a:t>
            </a:r>
            <a:r>
              <a:rPr lang="en-US" dirty="0"/>
              <a:t> </a:t>
            </a:r>
            <a:r>
              <a:rPr lang="en-US" dirty="0" err="1"/>
              <a:t>moodustunud</a:t>
            </a:r>
            <a:r>
              <a:rPr lang="en-US" dirty="0"/>
              <a:t> ala.</a:t>
            </a:r>
          </a:p>
          <a:p>
            <a:pPr lvl="1"/>
            <a:r>
              <a:rPr lang="en-US" dirty="0" err="1"/>
              <a:t>Ristmikuks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loeta</a:t>
            </a:r>
            <a:r>
              <a:rPr lang="en-US" dirty="0"/>
              <a:t> </a:t>
            </a:r>
            <a:r>
              <a:rPr lang="en-US" dirty="0" err="1"/>
              <a:t>parkla</a:t>
            </a:r>
            <a:r>
              <a:rPr lang="en-US" dirty="0"/>
              <a:t>, </a:t>
            </a:r>
            <a:r>
              <a:rPr lang="en-US" dirty="0" err="1"/>
              <a:t>õueala</a:t>
            </a:r>
            <a:r>
              <a:rPr lang="en-US" dirty="0"/>
              <a:t>, </a:t>
            </a:r>
            <a:r>
              <a:rPr lang="en-US" dirty="0" err="1"/>
              <a:t>puhkekoha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teega</a:t>
            </a:r>
            <a:r>
              <a:rPr lang="en-US" dirty="0"/>
              <a:t> </a:t>
            </a:r>
            <a:r>
              <a:rPr lang="en-US" dirty="0" err="1"/>
              <a:t>külgneva</a:t>
            </a:r>
            <a:r>
              <a:rPr lang="en-US" dirty="0"/>
              <a:t> ala </a:t>
            </a:r>
            <a:r>
              <a:rPr lang="en-US" dirty="0" err="1"/>
              <a:t>teega</a:t>
            </a:r>
            <a:r>
              <a:rPr lang="en-US" dirty="0"/>
              <a:t> </a:t>
            </a:r>
            <a:r>
              <a:rPr lang="en-US" dirty="0" err="1"/>
              <a:t>piirnemise</a:t>
            </a:r>
            <a:r>
              <a:rPr lang="en-US" dirty="0"/>
              <a:t> </a:t>
            </a:r>
            <a:r>
              <a:rPr lang="en-US" dirty="0" err="1"/>
              <a:t>kohta</a:t>
            </a:r>
            <a:r>
              <a:rPr lang="en-US" dirty="0"/>
              <a:t>, </a:t>
            </a:r>
            <a:r>
              <a:rPr lang="en-US" dirty="0" err="1"/>
              <a:t>samuti</a:t>
            </a:r>
            <a:r>
              <a:rPr lang="en-US" dirty="0"/>
              <a:t> </a:t>
            </a:r>
            <a:r>
              <a:rPr lang="en-US" dirty="0" err="1"/>
              <a:t>parkla</a:t>
            </a:r>
            <a:r>
              <a:rPr lang="en-US" dirty="0"/>
              <a:t>, </a:t>
            </a:r>
            <a:r>
              <a:rPr lang="en-US" dirty="0" err="1"/>
              <a:t>õueala</a:t>
            </a:r>
            <a:r>
              <a:rPr lang="en-US" dirty="0"/>
              <a:t>, </a:t>
            </a:r>
            <a:r>
              <a:rPr lang="en-US" dirty="0" err="1"/>
              <a:t>puhkekoha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teega</a:t>
            </a:r>
            <a:r>
              <a:rPr lang="en-US" dirty="0"/>
              <a:t> </a:t>
            </a:r>
            <a:r>
              <a:rPr lang="en-US" dirty="0" err="1"/>
              <a:t>külgneva</a:t>
            </a:r>
            <a:r>
              <a:rPr lang="en-US" dirty="0"/>
              <a:t> ala </a:t>
            </a:r>
            <a:r>
              <a:rPr lang="en-US" dirty="0" err="1"/>
              <a:t>juurdesõiduteed</a:t>
            </a:r>
            <a:r>
              <a:rPr lang="en-US" dirty="0"/>
              <a:t>, </a:t>
            </a:r>
            <a:r>
              <a:rPr lang="en-US" dirty="0" err="1"/>
              <a:t>üherajalise</a:t>
            </a:r>
            <a:r>
              <a:rPr lang="en-US" dirty="0"/>
              <a:t> tee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põllu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metsatee</a:t>
            </a:r>
            <a:r>
              <a:rPr lang="en-US" dirty="0"/>
              <a:t> </a:t>
            </a:r>
            <a:r>
              <a:rPr lang="en-US" dirty="0" err="1"/>
              <a:t>teega</a:t>
            </a:r>
            <a:r>
              <a:rPr lang="en-US" dirty="0"/>
              <a:t> </a:t>
            </a:r>
            <a:r>
              <a:rPr lang="en-US" dirty="0" err="1"/>
              <a:t>lõikumise</a:t>
            </a:r>
            <a:r>
              <a:rPr lang="en-US" dirty="0"/>
              <a:t> </a:t>
            </a:r>
            <a:r>
              <a:rPr lang="en-US" dirty="0" err="1"/>
              <a:t>kohta</a:t>
            </a:r>
            <a:r>
              <a:rPr lang="en-US" dirty="0"/>
              <a:t> ja </a:t>
            </a:r>
            <a:r>
              <a:rPr lang="en-US" dirty="0" err="1"/>
              <a:t>selliste</a:t>
            </a:r>
            <a:r>
              <a:rPr lang="en-US" dirty="0"/>
              <a:t> </a:t>
            </a:r>
            <a:r>
              <a:rPr lang="en-US" dirty="0" err="1"/>
              <a:t>teede</a:t>
            </a:r>
            <a:r>
              <a:rPr lang="en-US" dirty="0"/>
              <a:t> </a:t>
            </a:r>
            <a:r>
              <a:rPr lang="en-US" dirty="0" err="1"/>
              <a:t>omavahelisi</a:t>
            </a:r>
            <a:r>
              <a:rPr lang="en-US" dirty="0"/>
              <a:t> </a:t>
            </a:r>
            <a:r>
              <a:rPr lang="en-US" dirty="0" err="1"/>
              <a:t>lõikumisi</a:t>
            </a:r>
            <a:r>
              <a:rPr lang="en-US" dirty="0"/>
              <a:t>.</a:t>
            </a:r>
          </a:p>
          <a:p>
            <a:r>
              <a:rPr lang="en-US" dirty="0" err="1"/>
              <a:t>Manööver</a:t>
            </a:r>
            <a:r>
              <a:rPr lang="en-US" dirty="0"/>
              <a:t> = </a:t>
            </a:r>
            <a:r>
              <a:rPr lang="en-US" dirty="0" err="1"/>
              <a:t>pööre</a:t>
            </a:r>
            <a:r>
              <a:rPr lang="en-US" dirty="0"/>
              <a:t>, </a:t>
            </a:r>
            <a:r>
              <a:rPr lang="en-US" dirty="0" err="1"/>
              <a:t>sõiduraja</a:t>
            </a:r>
            <a:r>
              <a:rPr lang="en-US" dirty="0"/>
              <a:t> </a:t>
            </a:r>
            <a:r>
              <a:rPr lang="en-US" dirty="0" err="1"/>
              <a:t>vahetus</a:t>
            </a:r>
            <a:r>
              <a:rPr lang="en-US" dirty="0"/>
              <a:t>; </a:t>
            </a:r>
            <a:r>
              <a:rPr lang="en-US" dirty="0" err="1"/>
              <a:t>ümberpõige</a:t>
            </a:r>
            <a:r>
              <a:rPr lang="en-US" dirty="0"/>
              <a:t> (</a:t>
            </a:r>
            <a:r>
              <a:rPr lang="en-US" dirty="0" err="1"/>
              <a:t>sõidurajalt</a:t>
            </a:r>
            <a:r>
              <a:rPr lang="en-US" dirty="0"/>
              <a:t> </a:t>
            </a:r>
            <a:r>
              <a:rPr lang="en-US" dirty="0" err="1"/>
              <a:t>väljumisega</a:t>
            </a:r>
            <a:r>
              <a:rPr lang="en-US" dirty="0"/>
              <a:t>)</a:t>
            </a:r>
          </a:p>
          <a:p>
            <a:pPr lvl="1"/>
            <a:r>
              <a:rPr lang="en-US" b="1" dirty="0" err="1"/>
              <a:t>möödasõit</a:t>
            </a:r>
            <a:r>
              <a:rPr lang="en-US" dirty="0"/>
              <a:t> = </a:t>
            </a:r>
            <a:r>
              <a:rPr lang="en-US" dirty="0" err="1"/>
              <a:t>ühest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mitmest</a:t>
            </a:r>
            <a:r>
              <a:rPr lang="en-US" dirty="0"/>
              <a:t> </a:t>
            </a:r>
            <a:r>
              <a:rPr lang="en-US" dirty="0" err="1"/>
              <a:t>sõitvast</a:t>
            </a:r>
            <a:r>
              <a:rPr lang="en-US" dirty="0"/>
              <a:t> </a:t>
            </a:r>
            <a:r>
              <a:rPr lang="en-US" dirty="0" err="1"/>
              <a:t>sõidukist</a:t>
            </a:r>
            <a:r>
              <a:rPr lang="en-US" dirty="0"/>
              <a:t> </a:t>
            </a:r>
            <a:r>
              <a:rPr lang="en-US" dirty="0" err="1"/>
              <a:t>ettejõudmine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sõidurajalt</a:t>
            </a:r>
            <a:r>
              <a:rPr lang="en-US" dirty="0"/>
              <a:t>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sõites</a:t>
            </a:r>
            <a:r>
              <a:rPr lang="en-US" dirty="0"/>
              <a:t>. </a:t>
            </a:r>
            <a:r>
              <a:rPr lang="en-US" dirty="0" err="1"/>
              <a:t>Möödasõiduks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loeta</a:t>
            </a:r>
            <a:r>
              <a:rPr lang="en-US" dirty="0"/>
              <a:t> </a:t>
            </a:r>
            <a:r>
              <a:rPr lang="en-US" dirty="0" err="1"/>
              <a:t>ümberpõiget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möödumist</a:t>
            </a:r>
            <a:r>
              <a:rPr lang="en-US" dirty="0"/>
              <a:t>;</a:t>
            </a:r>
          </a:p>
          <a:p>
            <a:pPr lvl="1"/>
            <a:r>
              <a:rPr lang="en-US" b="1" dirty="0" err="1"/>
              <a:t>möödumine</a:t>
            </a:r>
            <a:r>
              <a:rPr lang="en-US" dirty="0"/>
              <a:t> = </a:t>
            </a:r>
            <a:r>
              <a:rPr lang="en-US" dirty="0" err="1"/>
              <a:t>ühest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mitmest</a:t>
            </a:r>
            <a:r>
              <a:rPr lang="en-US" dirty="0"/>
              <a:t> </a:t>
            </a:r>
            <a:r>
              <a:rPr lang="en-US" dirty="0" err="1"/>
              <a:t>sõitvast</a:t>
            </a:r>
            <a:r>
              <a:rPr lang="en-US" dirty="0"/>
              <a:t> </a:t>
            </a:r>
            <a:r>
              <a:rPr lang="en-US" dirty="0" err="1"/>
              <a:t>sõidukist</a:t>
            </a:r>
            <a:r>
              <a:rPr lang="en-US" dirty="0"/>
              <a:t> </a:t>
            </a:r>
            <a:r>
              <a:rPr lang="en-US" dirty="0" err="1"/>
              <a:t>ettejõudmine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sõidurajalt</a:t>
            </a:r>
            <a:r>
              <a:rPr lang="en-US" dirty="0"/>
              <a:t>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sõitmata</a:t>
            </a:r>
            <a:r>
              <a:rPr lang="en-US" dirty="0"/>
              <a:t>. </a:t>
            </a:r>
            <a:r>
              <a:rPr lang="en-US" dirty="0" err="1"/>
              <a:t>Möödumiseks</a:t>
            </a:r>
            <a:r>
              <a:rPr lang="en-US" dirty="0"/>
              <a:t> </a:t>
            </a:r>
            <a:r>
              <a:rPr lang="en-US" dirty="0" err="1"/>
              <a:t>loetakse</a:t>
            </a:r>
            <a:r>
              <a:rPr lang="en-US" dirty="0"/>
              <a:t> ka </a:t>
            </a:r>
            <a:r>
              <a:rPr lang="en-US" dirty="0" err="1"/>
              <a:t>vastusõitvast</a:t>
            </a:r>
            <a:r>
              <a:rPr lang="en-US" dirty="0"/>
              <a:t> </a:t>
            </a:r>
            <a:r>
              <a:rPr lang="en-US" dirty="0" err="1"/>
              <a:t>sõidukist</a:t>
            </a:r>
            <a:r>
              <a:rPr lang="en-US" dirty="0"/>
              <a:t> </a:t>
            </a:r>
            <a:r>
              <a:rPr lang="en-US" dirty="0" err="1"/>
              <a:t>möödumist</a:t>
            </a:r>
            <a:r>
              <a:rPr lang="en-US" dirty="0"/>
              <a:t>;</a:t>
            </a:r>
          </a:p>
          <a:p>
            <a:pPr lvl="1"/>
            <a:r>
              <a:rPr lang="en-US" b="1" dirty="0" err="1"/>
              <a:t>ümberpõige</a:t>
            </a:r>
            <a:r>
              <a:rPr lang="en-US" dirty="0"/>
              <a:t> on </a:t>
            </a:r>
            <a:r>
              <a:rPr lang="en-US" dirty="0" err="1"/>
              <a:t>möödumine</a:t>
            </a:r>
            <a:r>
              <a:rPr lang="en-US" dirty="0"/>
              <a:t> </a:t>
            </a:r>
            <a:r>
              <a:rPr lang="en-US" dirty="0" err="1"/>
              <a:t>sõiduteel</a:t>
            </a:r>
            <a:r>
              <a:rPr lang="en-US" dirty="0"/>
              <a:t> </a:t>
            </a:r>
            <a:r>
              <a:rPr lang="en-US" dirty="0" err="1"/>
              <a:t>seisvast</a:t>
            </a:r>
            <a:r>
              <a:rPr lang="en-US" dirty="0"/>
              <a:t> </a:t>
            </a:r>
            <a:r>
              <a:rPr lang="en-US" dirty="0" err="1"/>
              <a:t>ühest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mitmest</a:t>
            </a:r>
            <a:r>
              <a:rPr lang="en-US" dirty="0"/>
              <a:t> </a:t>
            </a:r>
            <a:r>
              <a:rPr lang="en-US" dirty="0" err="1"/>
              <a:t>sõidukist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muust</a:t>
            </a:r>
            <a:r>
              <a:rPr lang="en-US" dirty="0"/>
              <a:t> </a:t>
            </a:r>
            <a:r>
              <a:rPr lang="en-US" dirty="0" err="1"/>
              <a:t>takistusest</a:t>
            </a:r>
            <a:r>
              <a:rPr lang="en-US" dirty="0"/>
              <a:t> </a:t>
            </a:r>
            <a:r>
              <a:rPr lang="en-US" dirty="0" err="1"/>
              <a:t>kasutatavalt</a:t>
            </a:r>
            <a:r>
              <a:rPr lang="en-US" dirty="0"/>
              <a:t> </a:t>
            </a:r>
            <a:r>
              <a:rPr lang="en-US" dirty="0" err="1"/>
              <a:t>sõidurajalt</a:t>
            </a:r>
            <a:r>
              <a:rPr lang="en-US" dirty="0"/>
              <a:t>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sõites</a:t>
            </a:r>
            <a:endParaRPr lang="en-US" dirty="0"/>
          </a:p>
          <a:p>
            <a:r>
              <a:rPr lang="en-US" dirty="0" err="1"/>
              <a:t>Ülekäigukoht</a:t>
            </a:r>
            <a:r>
              <a:rPr lang="en-US" dirty="0"/>
              <a:t> ja </a:t>
            </a:r>
            <a:r>
              <a:rPr lang="en-US" dirty="0" err="1"/>
              <a:t>ülekäigurada</a:t>
            </a:r>
            <a:endParaRPr lang="en-US" dirty="0"/>
          </a:p>
          <a:p>
            <a:r>
              <a:rPr lang="en-US" dirty="0" err="1"/>
              <a:t>Peatee</a:t>
            </a:r>
            <a:r>
              <a:rPr lang="en-US" dirty="0"/>
              <a:t> = </a:t>
            </a:r>
            <a:r>
              <a:rPr lang="en-US" dirty="0" err="1"/>
              <a:t>asjakohase</a:t>
            </a:r>
            <a:r>
              <a:rPr lang="en-US" dirty="0"/>
              <a:t> </a:t>
            </a:r>
            <a:r>
              <a:rPr lang="en-US" dirty="0" err="1"/>
              <a:t>liiklusmärgiga</a:t>
            </a:r>
            <a:r>
              <a:rPr lang="en-US" dirty="0"/>
              <a:t> </a:t>
            </a:r>
            <a:r>
              <a:rPr lang="en-US" dirty="0" err="1"/>
              <a:t>tähistatud</a:t>
            </a:r>
            <a:r>
              <a:rPr lang="en-US" dirty="0"/>
              <a:t> tee </a:t>
            </a:r>
            <a:r>
              <a:rPr lang="en-US" dirty="0" err="1"/>
              <a:t>kogu</a:t>
            </a:r>
            <a:r>
              <a:rPr lang="en-US" dirty="0"/>
              <a:t> </a:t>
            </a:r>
            <a:r>
              <a:rPr lang="en-US" dirty="0" err="1"/>
              <a:t>selle</a:t>
            </a:r>
            <a:r>
              <a:rPr lang="en-US" dirty="0"/>
              <a:t> </a:t>
            </a:r>
            <a:r>
              <a:rPr lang="en-US" dirty="0" err="1"/>
              <a:t>ulatuses</a:t>
            </a:r>
            <a:r>
              <a:rPr lang="en-US" dirty="0"/>
              <a:t>; </a:t>
            </a:r>
            <a:r>
              <a:rPr lang="en-US" dirty="0" err="1"/>
              <a:t>kattega</a:t>
            </a:r>
            <a:r>
              <a:rPr lang="en-US" dirty="0"/>
              <a:t> tee </a:t>
            </a:r>
            <a:r>
              <a:rPr lang="en-US" dirty="0" err="1"/>
              <a:t>kruusatee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pinnastee</a:t>
            </a:r>
            <a:r>
              <a:rPr lang="en-US" dirty="0"/>
              <a:t> </a:t>
            </a:r>
            <a:r>
              <a:rPr lang="en-US" dirty="0" err="1"/>
              <a:t>suhtes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Kruusa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pinnastee</a:t>
            </a:r>
            <a:r>
              <a:rPr lang="en-US" dirty="0"/>
              <a:t> </a:t>
            </a:r>
            <a:r>
              <a:rPr lang="en-US" dirty="0" err="1"/>
              <a:t>kattega</a:t>
            </a:r>
            <a:r>
              <a:rPr lang="en-US" dirty="0"/>
              <a:t> </a:t>
            </a:r>
            <a:r>
              <a:rPr lang="en-US" dirty="0" err="1"/>
              <a:t>lõik</a:t>
            </a:r>
            <a:r>
              <a:rPr lang="en-US" dirty="0"/>
              <a:t> </a:t>
            </a:r>
            <a:r>
              <a:rPr lang="en-US" dirty="0" err="1"/>
              <a:t>enne</a:t>
            </a:r>
            <a:r>
              <a:rPr lang="en-US" dirty="0"/>
              <a:t> </a:t>
            </a:r>
            <a:r>
              <a:rPr lang="en-US" dirty="0" err="1"/>
              <a:t>lõikumist</a:t>
            </a:r>
            <a:r>
              <a:rPr lang="en-US" dirty="0"/>
              <a:t> </a:t>
            </a:r>
            <a:r>
              <a:rPr lang="en-US" dirty="0" err="1"/>
              <a:t>kattega</a:t>
            </a:r>
            <a:r>
              <a:rPr lang="en-US" dirty="0"/>
              <a:t> </a:t>
            </a:r>
            <a:r>
              <a:rPr lang="en-US" dirty="0" err="1"/>
              <a:t>teega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muuda</a:t>
            </a:r>
            <a:r>
              <a:rPr lang="en-US" dirty="0"/>
              <a:t> </a:t>
            </a:r>
            <a:r>
              <a:rPr lang="en-US" dirty="0" err="1"/>
              <a:t>kruusa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pinnasteed</a:t>
            </a:r>
            <a:r>
              <a:rPr lang="en-US" dirty="0"/>
              <a:t> </a:t>
            </a:r>
            <a:r>
              <a:rPr lang="en-US" dirty="0" err="1"/>
              <a:t>kattega</a:t>
            </a:r>
            <a:r>
              <a:rPr lang="en-US" dirty="0"/>
              <a:t> </a:t>
            </a:r>
            <a:r>
              <a:rPr lang="en-US" dirty="0" err="1"/>
              <a:t>teeks</a:t>
            </a:r>
            <a:endParaRPr lang="en-US" dirty="0"/>
          </a:p>
          <a:p>
            <a:r>
              <a:rPr lang="en-US" dirty="0" err="1"/>
              <a:t>Avalikult</a:t>
            </a:r>
            <a:r>
              <a:rPr lang="en-US" dirty="0"/>
              <a:t> </a:t>
            </a:r>
            <a:r>
              <a:rPr lang="en-US" dirty="0" err="1"/>
              <a:t>kasutatava</a:t>
            </a:r>
            <a:r>
              <a:rPr lang="en-US" dirty="0"/>
              <a:t> tee </a:t>
            </a:r>
            <a:r>
              <a:rPr lang="en-US" dirty="0" err="1"/>
              <a:t>omanik</a:t>
            </a:r>
            <a:r>
              <a:rPr lang="en-US" dirty="0"/>
              <a:t> on </a:t>
            </a:r>
            <a:r>
              <a:rPr lang="en-US" dirty="0" err="1"/>
              <a:t>kohustatud</a:t>
            </a:r>
            <a:r>
              <a:rPr lang="en-US" dirty="0"/>
              <a:t> </a:t>
            </a:r>
            <a:r>
              <a:rPr lang="en-US" dirty="0" err="1"/>
              <a:t>kõrvaldama</a:t>
            </a:r>
            <a:r>
              <a:rPr lang="en-US" dirty="0"/>
              <a:t> </a:t>
            </a:r>
            <a:r>
              <a:rPr lang="en-US" dirty="0" err="1"/>
              <a:t>teelt</a:t>
            </a:r>
            <a:r>
              <a:rPr lang="en-US" dirty="0"/>
              <a:t> </a:t>
            </a:r>
            <a:r>
              <a:rPr lang="en-US" dirty="0" err="1"/>
              <a:t>liiklust</a:t>
            </a:r>
            <a:r>
              <a:rPr lang="en-US" dirty="0"/>
              <a:t> </a:t>
            </a:r>
            <a:r>
              <a:rPr lang="en-US" dirty="0" err="1"/>
              <a:t>ohustava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nähtavust</a:t>
            </a:r>
            <a:r>
              <a:rPr lang="en-US" dirty="0"/>
              <a:t> </a:t>
            </a:r>
            <a:r>
              <a:rPr lang="en-US" dirty="0" err="1"/>
              <a:t>piirava</a:t>
            </a:r>
            <a:r>
              <a:rPr lang="en-US" dirty="0"/>
              <a:t> </a:t>
            </a:r>
            <a:r>
              <a:rPr lang="en-US" dirty="0" err="1"/>
              <a:t>istandiku</a:t>
            </a:r>
            <a:r>
              <a:rPr lang="en-US" dirty="0"/>
              <a:t>, </a:t>
            </a:r>
            <a:r>
              <a:rPr lang="en-US" dirty="0" err="1"/>
              <a:t>puu</a:t>
            </a:r>
            <a:r>
              <a:rPr lang="en-US" dirty="0"/>
              <a:t>, </a:t>
            </a:r>
            <a:r>
              <a:rPr lang="en-US" dirty="0" err="1"/>
              <a:t>põõsa</a:t>
            </a:r>
            <a:r>
              <a:rPr lang="en-US" dirty="0"/>
              <a:t>, </a:t>
            </a:r>
            <a:r>
              <a:rPr lang="en-US" dirty="0" err="1"/>
              <a:t>liiklusele</a:t>
            </a:r>
            <a:r>
              <a:rPr lang="en-US" dirty="0"/>
              <a:t> </a:t>
            </a:r>
            <a:r>
              <a:rPr lang="en-US" dirty="0" err="1"/>
              <a:t>ohtliku</a:t>
            </a:r>
            <a:r>
              <a:rPr lang="en-US" dirty="0"/>
              <a:t> </a:t>
            </a:r>
            <a:r>
              <a:rPr lang="en-US" dirty="0" err="1"/>
              <a:t>ehitise</a:t>
            </a:r>
            <a:r>
              <a:rPr lang="en-US" dirty="0"/>
              <a:t>, </a:t>
            </a:r>
            <a:r>
              <a:rPr lang="en-US" dirty="0" err="1"/>
              <a:t>prahi</a:t>
            </a:r>
            <a:r>
              <a:rPr lang="en-US" dirty="0"/>
              <a:t>, </a:t>
            </a:r>
            <a:r>
              <a:rPr lang="en-US" dirty="0" err="1"/>
              <a:t>hukkunud</a:t>
            </a:r>
            <a:r>
              <a:rPr lang="en-US" dirty="0"/>
              <a:t> </a:t>
            </a:r>
            <a:r>
              <a:rPr lang="en-US" dirty="0" err="1"/>
              <a:t>loomad</a:t>
            </a:r>
            <a:r>
              <a:rPr lang="en-US" dirty="0"/>
              <a:t> ja </a:t>
            </a:r>
            <a:r>
              <a:rPr lang="en-US" dirty="0" err="1"/>
              <a:t>linnud</a:t>
            </a:r>
            <a:r>
              <a:rPr lang="en-US" dirty="0"/>
              <a:t>; Kui </a:t>
            </a:r>
            <a:r>
              <a:rPr lang="en-US" dirty="0" err="1"/>
              <a:t>pinnase</a:t>
            </a:r>
            <a:r>
              <a:rPr lang="en-US" dirty="0"/>
              <a:t> </a:t>
            </a:r>
            <a:r>
              <a:rPr lang="en-US" dirty="0" err="1"/>
              <a:t>sulamise</a:t>
            </a:r>
            <a:r>
              <a:rPr lang="en-US" dirty="0"/>
              <a:t>, </a:t>
            </a:r>
            <a:r>
              <a:rPr lang="en-US" dirty="0" err="1"/>
              <a:t>vihma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muude</a:t>
            </a:r>
            <a:r>
              <a:rPr lang="en-US" dirty="0"/>
              <a:t> </a:t>
            </a:r>
            <a:r>
              <a:rPr lang="en-US" dirty="0" err="1"/>
              <a:t>liiklust</a:t>
            </a:r>
            <a:r>
              <a:rPr lang="en-US" dirty="0"/>
              <a:t> </a:t>
            </a:r>
            <a:r>
              <a:rPr lang="en-US" dirty="0" err="1"/>
              <a:t>oluliselt</a:t>
            </a:r>
            <a:r>
              <a:rPr lang="en-US" dirty="0"/>
              <a:t> </a:t>
            </a:r>
            <a:r>
              <a:rPr lang="en-US" dirty="0" err="1"/>
              <a:t>mõjutavate</a:t>
            </a:r>
            <a:r>
              <a:rPr lang="en-US" dirty="0"/>
              <a:t> </a:t>
            </a:r>
            <a:r>
              <a:rPr lang="en-US" dirty="0" err="1"/>
              <a:t>tegurite</a:t>
            </a:r>
            <a:r>
              <a:rPr lang="en-US" dirty="0"/>
              <a:t> </a:t>
            </a:r>
            <a:r>
              <a:rPr lang="en-US" dirty="0" err="1"/>
              <a:t>tõttu</a:t>
            </a:r>
            <a:r>
              <a:rPr lang="en-US" dirty="0"/>
              <a:t> on tee </a:t>
            </a:r>
            <a:r>
              <a:rPr lang="en-US" dirty="0" err="1"/>
              <a:t>konstruktsioon</a:t>
            </a:r>
            <a:r>
              <a:rPr lang="en-US" dirty="0"/>
              <a:t> </a:t>
            </a:r>
            <a:r>
              <a:rPr lang="en-US" dirty="0" err="1"/>
              <a:t>nõrgenenud</a:t>
            </a:r>
            <a:r>
              <a:rPr lang="en-US" dirty="0"/>
              <a:t> ja </a:t>
            </a:r>
            <a:r>
              <a:rPr lang="en-US" dirty="0" err="1"/>
              <a:t>liiklus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teed </a:t>
            </a:r>
            <a:r>
              <a:rPr lang="en-US" dirty="0" err="1"/>
              <a:t>kahjustada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liigelda</a:t>
            </a:r>
            <a:r>
              <a:rPr lang="en-US" dirty="0"/>
              <a:t> on </a:t>
            </a:r>
            <a:r>
              <a:rPr lang="en-US" dirty="0" err="1"/>
              <a:t>ohtlik</a:t>
            </a:r>
            <a:r>
              <a:rPr lang="en-US" dirty="0"/>
              <a:t>,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avalikult</a:t>
            </a:r>
            <a:r>
              <a:rPr lang="en-US" dirty="0"/>
              <a:t> </a:t>
            </a:r>
            <a:r>
              <a:rPr lang="en-US" dirty="0" err="1"/>
              <a:t>kasutatava</a:t>
            </a:r>
            <a:r>
              <a:rPr lang="en-US" dirty="0"/>
              <a:t> tee </a:t>
            </a:r>
            <a:r>
              <a:rPr lang="en-US" dirty="0" err="1"/>
              <a:t>omanik</a:t>
            </a:r>
            <a:r>
              <a:rPr lang="en-US" dirty="0"/>
              <a:t> tee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selle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teatavaks</a:t>
            </a:r>
            <a:r>
              <a:rPr lang="en-US" dirty="0"/>
              <a:t> </a:t>
            </a:r>
            <a:r>
              <a:rPr lang="en-US" dirty="0" err="1"/>
              <a:t>ajaks</a:t>
            </a:r>
            <a:r>
              <a:rPr lang="en-US" dirty="0"/>
              <a:t> </a:t>
            </a:r>
            <a:r>
              <a:rPr lang="en-US" dirty="0" err="1"/>
              <a:t>sulgeda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teel </a:t>
            </a:r>
            <a:r>
              <a:rPr lang="en-US" dirty="0" err="1"/>
              <a:t>liiklust</a:t>
            </a:r>
            <a:r>
              <a:rPr lang="en-US" dirty="0"/>
              <a:t> </a:t>
            </a:r>
            <a:r>
              <a:rPr lang="en-US" dirty="0" err="1"/>
              <a:t>piirata</a:t>
            </a:r>
            <a:r>
              <a:rPr lang="en-US" dirty="0"/>
              <a:t>.</a:t>
            </a:r>
          </a:p>
          <a:p>
            <a:r>
              <a:rPr lang="en-US" dirty="0" err="1"/>
              <a:t>Ajutine</a:t>
            </a:r>
            <a:r>
              <a:rPr lang="en-US" dirty="0"/>
              <a:t> vs </a:t>
            </a:r>
            <a:r>
              <a:rPr lang="en-US" dirty="0" err="1"/>
              <a:t>alaline</a:t>
            </a:r>
            <a:r>
              <a:rPr lang="en-US" dirty="0"/>
              <a:t> (</a:t>
            </a:r>
            <a:r>
              <a:rPr lang="en-US" dirty="0" err="1"/>
              <a:t>märk</a:t>
            </a:r>
            <a:r>
              <a:rPr lang="en-US" dirty="0"/>
              <a:t>, </a:t>
            </a:r>
            <a:r>
              <a:rPr lang="en-US" dirty="0" err="1"/>
              <a:t>kattemärgistus</a:t>
            </a:r>
            <a:r>
              <a:rPr lang="en-US" dirty="0"/>
              <a:t>); </a:t>
            </a:r>
            <a:r>
              <a:rPr lang="en-US" dirty="0" err="1"/>
              <a:t>märk</a:t>
            </a:r>
            <a:r>
              <a:rPr lang="en-US" dirty="0"/>
              <a:t> vs </a:t>
            </a:r>
            <a:r>
              <a:rPr lang="en-US" dirty="0" err="1"/>
              <a:t>kattemärgistus</a:t>
            </a:r>
            <a:endParaRPr lang="en-US" dirty="0"/>
          </a:p>
          <a:p>
            <a:r>
              <a:rPr lang="en-US" dirty="0" err="1"/>
              <a:t>Hooldussõiduk</a:t>
            </a:r>
            <a:r>
              <a:rPr lang="en-US" dirty="0"/>
              <a:t> (</a:t>
            </a:r>
            <a:r>
              <a:rPr lang="en-US" dirty="0" err="1"/>
              <a:t>kollane</a:t>
            </a:r>
            <a:r>
              <a:rPr lang="en-US" dirty="0"/>
              <a:t> </a:t>
            </a:r>
            <a:r>
              <a:rPr lang="en-US" dirty="0" err="1"/>
              <a:t>vilkur</a:t>
            </a:r>
            <a:r>
              <a:rPr lang="en-US" dirty="0"/>
              <a:t>) –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teatud</a:t>
            </a:r>
            <a:r>
              <a:rPr lang="en-US" dirty="0"/>
              <a:t> </a:t>
            </a:r>
            <a:r>
              <a:rPr lang="en-US" dirty="0" err="1"/>
              <a:t>reegleid</a:t>
            </a:r>
            <a:r>
              <a:rPr lang="en-US" dirty="0"/>
              <a:t> </a:t>
            </a:r>
            <a:r>
              <a:rPr lang="en-US" dirty="0" err="1"/>
              <a:t>eirata</a:t>
            </a:r>
            <a:r>
              <a:rPr lang="en-US" dirty="0"/>
              <a:t>, </a:t>
            </a:r>
            <a:r>
              <a:rPr lang="en-US" dirty="0" err="1"/>
              <a:t>kuid</a:t>
            </a:r>
            <a:r>
              <a:rPr lang="en-US" dirty="0"/>
              <a:t> </a:t>
            </a:r>
            <a:r>
              <a:rPr lang="en-US" dirty="0" err="1"/>
              <a:t>mitte</a:t>
            </a:r>
            <a:r>
              <a:rPr lang="en-US" dirty="0"/>
              <a:t> </a:t>
            </a:r>
            <a:r>
              <a:rPr lang="en-US" dirty="0" err="1"/>
              <a:t>kiirust</a:t>
            </a:r>
            <a:r>
              <a:rPr lang="en-US" dirty="0"/>
              <a:t> ja </a:t>
            </a:r>
            <a:r>
              <a:rPr lang="en-US" dirty="0" err="1"/>
              <a:t>eesõigust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52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9E50-B2ED-0B93-9696-0AE4C2A14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M66</a:t>
            </a:r>
            <a:r>
              <a:rPr lang="en-US" sz="2000" dirty="0"/>
              <a:t> </a:t>
            </a:r>
            <a:r>
              <a:rPr lang="en-US" sz="2000" dirty="0" err="1"/>
              <a:t>Riigiteede</a:t>
            </a:r>
            <a:r>
              <a:rPr lang="en-US" sz="2000" dirty="0"/>
              <a:t> </a:t>
            </a:r>
            <a:r>
              <a:rPr lang="en-US" sz="2000" dirty="0" err="1"/>
              <a:t>liigid</a:t>
            </a:r>
            <a:r>
              <a:rPr lang="en-US" sz="2000" dirty="0"/>
              <a:t> ja </a:t>
            </a:r>
            <a:r>
              <a:rPr lang="en-US" sz="2000" dirty="0" err="1"/>
              <a:t>üleeuroopalise</a:t>
            </a:r>
            <a:r>
              <a:rPr lang="en-US" sz="2000" dirty="0"/>
              <a:t> </a:t>
            </a:r>
            <a:r>
              <a:rPr lang="en-US" sz="2000" dirty="0" err="1"/>
              <a:t>teedevõrgu</a:t>
            </a:r>
            <a:r>
              <a:rPr lang="en-US" sz="2000" dirty="0"/>
              <a:t> </a:t>
            </a:r>
            <a:r>
              <a:rPr lang="en-US" sz="2000" dirty="0" err="1"/>
              <a:t>teede</a:t>
            </a:r>
            <a:r>
              <a:rPr lang="en-US" sz="2000" dirty="0"/>
              <a:t> </a:t>
            </a:r>
            <a:r>
              <a:rPr lang="en-US" sz="2000" dirty="0" err="1"/>
              <a:t>asukohad</a:t>
            </a:r>
            <a:r>
              <a:rPr lang="en-US" sz="2000" dirty="0"/>
              <a:t> Eesti </a:t>
            </a:r>
            <a:r>
              <a:rPr lang="en-US" sz="2000" dirty="0" err="1"/>
              <a:t>territooriumil</a:t>
            </a:r>
            <a:r>
              <a:rPr lang="en-US" sz="2000" dirty="0"/>
              <a:t> (2026)</a:t>
            </a:r>
            <a:br>
              <a:rPr lang="en-US" sz="2000" dirty="0"/>
            </a:br>
            <a:r>
              <a:rPr lang="en-US" sz="2000" dirty="0" err="1"/>
              <a:t>Põhivõrgus</a:t>
            </a:r>
            <a:r>
              <a:rPr lang="en-US" sz="2000" dirty="0"/>
              <a:t> </a:t>
            </a:r>
            <a:r>
              <a:rPr lang="en-US" sz="2000" dirty="0" err="1"/>
              <a:t>Tallinna</a:t>
            </a:r>
            <a:r>
              <a:rPr lang="en-US" sz="2000" dirty="0"/>
              <a:t> </a:t>
            </a:r>
            <a:r>
              <a:rPr lang="en-US" sz="2000" dirty="0" err="1"/>
              <a:t>ringtee</a:t>
            </a:r>
            <a:r>
              <a:rPr lang="en-US" sz="2000" dirty="0"/>
              <a:t> </a:t>
            </a:r>
            <a:r>
              <a:rPr lang="en-US" sz="2000" dirty="0" err="1"/>
              <a:t>Väo</a:t>
            </a:r>
            <a:r>
              <a:rPr lang="en-US" sz="2000" dirty="0"/>
              <a:t>-Kanama (</a:t>
            </a:r>
            <a:r>
              <a:rPr lang="en-US" sz="2000" dirty="0" err="1"/>
              <a:t>Paldiskini</a:t>
            </a:r>
            <a:r>
              <a:rPr lang="en-US" sz="2000" dirty="0"/>
              <a:t> </a:t>
            </a:r>
            <a:r>
              <a:rPr lang="en-US" sz="2000" dirty="0" err="1"/>
              <a:t>üldvõrgus</a:t>
            </a:r>
            <a:r>
              <a:rPr lang="en-US" sz="2000" dirty="0"/>
              <a:t>) ja </a:t>
            </a:r>
            <a:r>
              <a:rPr lang="en-US" sz="2000" dirty="0" err="1"/>
              <a:t>Pärnu</a:t>
            </a:r>
            <a:r>
              <a:rPr lang="en-US" sz="2000" dirty="0"/>
              <a:t> </a:t>
            </a:r>
            <a:r>
              <a:rPr lang="en-US" sz="2000" dirty="0" err="1"/>
              <a:t>maantee</a:t>
            </a:r>
            <a:r>
              <a:rPr lang="en-US" sz="2000" dirty="0"/>
              <a:t> Kanama-</a:t>
            </a:r>
            <a:r>
              <a:rPr lang="en-US" sz="2000" dirty="0" err="1"/>
              <a:t>Ikla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Paldiski </a:t>
            </a:r>
            <a:r>
              <a:rPr lang="en-US" sz="2000" dirty="0" err="1"/>
              <a:t>mnt</a:t>
            </a:r>
            <a:r>
              <a:rPr lang="en-US" sz="2000" dirty="0"/>
              <a:t> TEN-T </a:t>
            </a:r>
            <a:r>
              <a:rPr lang="en-US" sz="2000" dirty="0" err="1"/>
              <a:t>algab</a:t>
            </a:r>
            <a:r>
              <a:rPr lang="en-US" sz="2000" dirty="0"/>
              <a:t> </a:t>
            </a:r>
            <a:r>
              <a:rPr lang="en-US" sz="2000" dirty="0" err="1"/>
              <a:t>linna</a:t>
            </a:r>
            <a:r>
              <a:rPr lang="en-US" sz="2000" dirty="0"/>
              <a:t> </a:t>
            </a:r>
            <a:r>
              <a:rPr lang="en-US" sz="2000" dirty="0" err="1"/>
              <a:t>piirilt</a:t>
            </a:r>
            <a:r>
              <a:rPr lang="en-US" sz="2000" dirty="0"/>
              <a:t> (</a:t>
            </a:r>
            <a:r>
              <a:rPr lang="en-US" sz="2000" dirty="0" err="1"/>
              <a:t>Haabersti</a:t>
            </a:r>
            <a:r>
              <a:rPr lang="en-US" sz="2000" dirty="0"/>
              <a:t> ja </a:t>
            </a:r>
            <a:r>
              <a:rPr lang="en-US" sz="2000" dirty="0" err="1"/>
              <a:t>Ülemiste</a:t>
            </a:r>
            <a:r>
              <a:rPr lang="en-US" sz="2000" dirty="0"/>
              <a:t> </a:t>
            </a:r>
            <a:r>
              <a:rPr lang="en-US" sz="2000" dirty="0" err="1"/>
              <a:t>sõlmed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ole TEN-T), </a:t>
            </a:r>
            <a:r>
              <a:rPr lang="en-US" sz="2000" dirty="0" err="1"/>
              <a:t>Pärnu</a:t>
            </a:r>
            <a:r>
              <a:rPr lang="en-US" sz="2000" dirty="0"/>
              <a:t> </a:t>
            </a:r>
            <a:r>
              <a:rPr lang="en-US" sz="2000" dirty="0" err="1"/>
              <a:t>mnt</a:t>
            </a:r>
            <a:r>
              <a:rPr lang="en-US" sz="2000" dirty="0"/>
              <a:t> </a:t>
            </a:r>
            <a:r>
              <a:rPr lang="en-US" sz="2000"/>
              <a:t>Kanamalt</a:t>
            </a:r>
            <a:endParaRPr lang="en-US" dirty="0"/>
          </a:p>
        </p:txBody>
      </p:sp>
      <p:pic>
        <p:nvPicPr>
          <p:cNvPr id="7" name="Content Placeholder 6" descr="The image is a detailed map showing a network of roads, cities, and landmarks in a European country, likely Estonia, with various numerical codes and place names.&#10;&#10;AI-generated content may be incorrect.">
            <a:extLst>
              <a:ext uri="{FF2B5EF4-FFF2-40B4-BE49-F238E27FC236}">
                <a16:creationId xmlns:a16="http://schemas.microsoft.com/office/drawing/2014/main" id="{F3246777-444C-5203-A7A9-EE950D1B9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5563" y="1661016"/>
            <a:ext cx="4983234" cy="3696579"/>
          </a:xfrm>
          <a:prstGeom prst="rect">
            <a:avLst/>
          </a:prstGeom>
        </p:spPr>
      </p:pic>
      <p:pic>
        <p:nvPicPr>
          <p:cNvPr id="5" name="Picture 4" descr="The image depicts a detailed map of Estonia, showcasing major cities, water bodies, and various geographical features.&#10;&#10;AI-generated content may be incorrect.">
            <a:extLst>
              <a:ext uri="{FF2B5EF4-FFF2-40B4-BE49-F238E27FC236}">
                <a16:creationId xmlns:a16="http://schemas.microsoft.com/office/drawing/2014/main" id="{045F6B22-13AC-B364-B311-16E2FAA84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690688"/>
            <a:ext cx="7046989" cy="3696614"/>
          </a:xfrm>
          <a:prstGeom prst="rect">
            <a:avLst/>
          </a:prstGeom>
        </p:spPr>
      </p:pic>
      <p:pic>
        <p:nvPicPr>
          <p:cNvPr id="9" name="Picture 8" descr="The image appears to be a map or diagram illustrating the proposed railway connection between Tallinn and Narva, featuring the TEN-T corridor, the Gulf of Finland, and various other cities and towns.&#10;&#10;AI-generated content may be incorrect.">
            <a:extLst>
              <a:ext uri="{FF2B5EF4-FFF2-40B4-BE49-F238E27FC236}">
                <a16:creationId xmlns:a16="http://schemas.microsoft.com/office/drawing/2014/main" id="{EC9E79BC-CAF0-3FD0-870E-A5F01D065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5" y="5591166"/>
            <a:ext cx="6715174" cy="1266834"/>
          </a:xfrm>
          <a:prstGeom prst="rect">
            <a:avLst/>
          </a:prstGeom>
        </p:spPr>
      </p:pic>
      <p:pic>
        <p:nvPicPr>
          <p:cNvPr id="11" name="Picture 10" descr="The text describes a travel itinerary from Tallinn to Valga, Tartu, and further to Narva and Rae, highlighting various stops and routes, including a detour through the capital's ring road.&#10;&#10;AI-generated content may be incorrect.">
            <a:extLst>
              <a:ext uri="{FF2B5EF4-FFF2-40B4-BE49-F238E27FC236}">
                <a16:creationId xmlns:a16="http://schemas.microsoft.com/office/drawing/2014/main" id="{64B5227D-6301-9EFC-7581-69CABDB99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562" y="5732033"/>
            <a:ext cx="4909363" cy="6711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99A0514-ADCE-3521-94B5-2194BEA63083}"/>
              </a:ext>
            </a:extLst>
          </p:cNvPr>
          <p:cNvSpPr txBox="1"/>
          <p:nvPr/>
        </p:nvSpPr>
        <p:spPr>
          <a:xfrm>
            <a:off x="7124625" y="6408255"/>
            <a:ext cx="28793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NB! </a:t>
            </a:r>
            <a:r>
              <a:rPr lang="en-US" sz="1000" dirty="0" err="1"/>
              <a:t>Põhivõrk</a:t>
            </a:r>
            <a:r>
              <a:rPr lang="en-US" sz="1000" dirty="0"/>
              <a:t> </a:t>
            </a:r>
            <a:r>
              <a:rPr lang="en-US" sz="1000" dirty="0" err="1"/>
              <a:t>vaid</a:t>
            </a:r>
            <a:r>
              <a:rPr lang="en-US" sz="1000" dirty="0"/>
              <a:t> </a:t>
            </a:r>
            <a:r>
              <a:rPr lang="en-US" sz="1000" dirty="0" err="1"/>
              <a:t>Lõunakeskuseni</a:t>
            </a:r>
            <a:r>
              <a:rPr lang="en-US" sz="1000" dirty="0"/>
              <a:t>, </a:t>
            </a:r>
            <a:r>
              <a:rPr lang="en-US" sz="1000" dirty="0" err="1"/>
              <a:t>edasi</a:t>
            </a:r>
            <a:r>
              <a:rPr lang="en-US" sz="1000" dirty="0"/>
              <a:t> </a:t>
            </a:r>
            <a:r>
              <a:rPr lang="en-US" sz="1000" dirty="0" err="1"/>
              <a:t>üldvõrk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21663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9F9A-FE06-45CB-FFE0-6BB546FA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Hierarhiline</a:t>
            </a:r>
            <a:r>
              <a:rPr lang="en-US" dirty="0"/>
              <a:t> </a:t>
            </a:r>
            <a:r>
              <a:rPr lang="en-US" dirty="0" err="1"/>
              <a:t>teedevõrk</a:t>
            </a:r>
            <a:r>
              <a:rPr lang="en-US" dirty="0"/>
              <a:t> – E-teed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212D3-D79F-7F31-20C5-8263F951D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37" y="1825624"/>
            <a:ext cx="11414710" cy="45795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ÜRO </a:t>
            </a:r>
            <a:r>
              <a:rPr lang="en-US" dirty="0" err="1"/>
              <a:t>Majanduskomisjon</a:t>
            </a:r>
            <a:r>
              <a:rPr lang="en-US" dirty="0"/>
              <a:t> (UNECE) </a:t>
            </a:r>
            <a:r>
              <a:rPr lang="en-US" dirty="0" err="1"/>
              <a:t>Euroopa</a:t>
            </a:r>
            <a:r>
              <a:rPr lang="en-US" dirty="0"/>
              <a:t> teed</a:t>
            </a:r>
          </a:p>
          <a:p>
            <a:pPr lvl="1"/>
            <a:r>
              <a:rPr lang="en-US" dirty="0"/>
              <a:t>A-</a:t>
            </a:r>
            <a:r>
              <a:rPr lang="en-US" dirty="0" err="1"/>
              <a:t>klassi</a:t>
            </a:r>
            <a:r>
              <a:rPr lang="en-US" dirty="0"/>
              <a:t> teed, </a:t>
            </a:r>
            <a:r>
              <a:rPr lang="en-US" dirty="0" err="1"/>
              <a:t>numbrid</a:t>
            </a:r>
            <a:r>
              <a:rPr lang="en-US" dirty="0"/>
              <a:t> 1…129;</a:t>
            </a:r>
          </a:p>
          <a:p>
            <a:pPr lvl="1"/>
            <a:r>
              <a:rPr lang="en-US" dirty="0"/>
              <a:t>B-</a:t>
            </a:r>
            <a:r>
              <a:rPr lang="en-US" dirty="0" err="1"/>
              <a:t>klassi</a:t>
            </a:r>
            <a:r>
              <a:rPr lang="en-US" dirty="0"/>
              <a:t> teed, 130+</a:t>
            </a:r>
          </a:p>
          <a:p>
            <a:pPr lvl="1"/>
            <a:r>
              <a:rPr lang="en-US" dirty="0" err="1"/>
              <a:t>Nõuded</a:t>
            </a:r>
            <a:r>
              <a:rPr lang="en-US" dirty="0"/>
              <a:t> (</a:t>
            </a:r>
            <a:r>
              <a:rPr lang="en-US" dirty="0" err="1"/>
              <a:t>uutele</a:t>
            </a:r>
            <a:r>
              <a:rPr lang="en-US" dirty="0"/>
              <a:t> </a:t>
            </a:r>
            <a:r>
              <a:rPr lang="en-US" dirty="0" err="1"/>
              <a:t>teedele</a:t>
            </a:r>
            <a:r>
              <a:rPr lang="en-US" dirty="0"/>
              <a:t>):</a:t>
            </a:r>
          </a:p>
          <a:p>
            <a:pPr lvl="2"/>
            <a:r>
              <a:rPr lang="en-US" dirty="0" err="1"/>
              <a:t>tiheasustusest</a:t>
            </a:r>
            <a:r>
              <a:rPr lang="en-US" dirty="0"/>
              <a:t> </a:t>
            </a:r>
            <a:r>
              <a:rPr lang="en-US" dirty="0" err="1"/>
              <a:t>möödasõit</a:t>
            </a:r>
            <a:r>
              <a:rPr lang="en-US" dirty="0"/>
              <a:t>; </a:t>
            </a:r>
          </a:p>
          <a:p>
            <a:pPr lvl="2"/>
            <a:r>
              <a:rPr lang="en-US" dirty="0" err="1"/>
              <a:t>eelistatud</a:t>
            </a:r>
            <a:r>
              <a:rPr lang="en-US" dirty="0"/>
              <a:t> “motorway, expressway”; </a:t>
            </a:r>
          </a:p>
          <a:p>
            <a:pPr lvl="2"/>
            <a:r>
              <a:rPr lang="en-US" dirty="0" err="1"/>
              <a:t>vähemalt</a:t>
            </a:r>
            <a:r>
              <a:rPr lang="en-US" dirty="0"/>
              <a:t> 80 km/h (“motorway – 100+”)</a:t>
            </a:r>
          </a:p>
          <a:p>
            <a:pPr lvl="2"/>
            <a:r>
              <a:rPr lang="en-US" dirty="0" err="1"/>
              <a:t>pikikalle</a:t>
            </a:r>
            <a:r>
              <a:rPr lang="en-US" dirty="0"/>
              <a:t> </a:t>
            </a:r>
            <a:r>
              <a:rPr lang="en-US" dirty="0" err="1"/>
              <a:t>kuni</a:t>
            </a:r>
            <a:r>
              <a:rPr lang="en-US" dirty="0"/>
              <a:t> 8% (v80) </a:t>
            </a:r>
            <a:r>
              <a:rPr lang="en-US" dirty="0" err="1"/>
              <a:t>ehk</a:t>
            </a:r>
            <a:r>
              <a:rPr lang="en-US" dirty="0"/>
              <a:t> 4% (v120); </a:t>
            </a:r>
          </a:p>
          <a:p>
            <a:pPr lvl="2"/>
            <a:r>
              <a:rPr lang="en-US" dirty="0" err="1"/>
              <a:t>kõvera</a:t>
            </a:r>
            <a:r>
              <a:rPr lang="en-US" dirty="0"/>
              <a:t> min R 120 (v60)…1000 (v140);</a:t>
            </a:r>
          </a:p>
          <a:p>
            <a:pPr lvl="2"/>
            <a:r>
              <a:rPr lang="en-US" dirty="0" err="1"/>
              <a:t>peatumisteekond</a:t>
            </a:r>
            <a:r>
              <a:rPr lang="en-US" dirty="0"/>
              <a:t> 70 (v60) …300 (v140); </a:t>
            </a:r>
          </a:p>
          <a:p>
            <a:pPr lvl="2"/>
            <a:r>
              <a:rPr lang="en-US" dirty="0"/>
              <a:t>raja </a:t>
            </a:r>
            <a:r>
              <a:rPr lang="en-US" dirty="0" err="1"/>
              <a:t>laius</a:t>
            </a:r>
            <a:r>
              <a:rPr lang="en-US" dirty="0"/>
              <a:t> </a:t>
            </a:r>
            <a:r>
              <a:rPr lang="en-US" dirty="0" err="1"/>
              <a:t>sirgel</a:t>
            </a:r>
            <a:r>
              <a:rPr lang="en-US" dirty="0"/>
              <a:t> 3,5; </a:t>
            </a:r>
          </a:p>
          <a:p>
            <a:pPr lvl="2"/>
            <a:r>
              <a:rPr lang="en-US" dirty="0" err="1"/>
              <a:t>peenar</a:t>
            </a:r>
            <a:r>
              <a:rPr lang="en-US" dirty="0"/>
              <a:t> 2,5 </a:t>
            </a:r>
            <a:r>
              <a:rPr lang="en-US" dirty="0" err="1"/>
              <a:t>tavateedel</a:t>
            </a:r>
            <a:r>
              <a:rPr lang="en-US" dirty="0"/>
              <a:t>, 3,25  </a:t>
            </a:r>
            <a:r>
              <a:rPr lang="en-US" dirty="0" err="1"/>
              <a:t>kiirteel</a:t>
            </a:r>
            <a:r>
              <a:rPr lang="en-US" dirty="0"/>
              <a:t>; </a:t>
            </a:r>
          </a:p>
          <a:p>
            <a:pPr lvl="2"/>
            <a:r>
              <a:rPr lang="en-US" dirty="0" err="1"/>
              <a:t>keskeraldusriba</a:t>
            </a:r>
            <a:r>
              <a:rPr lang="en-US" dirty="0"/>
              <a:t> 3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piire</a:t>
            </a:r>
            <a:r>
              <a:rPr lang="en-US" dirty="0"/>
              <a:t> </a:t>
            </a:r>
            <a:r>
              <a:rPr lang="en-US" dirty="0" err="1"/>
              <a:t>niitide</a:t>
            </a:r>
            <a:r>
              <a:rPr lang="en-US" dirty="0"/>
              <a:t> </a:t>
            </a:r>
            <a:r>
              <a:rPr lang="en-US" dirty="0" err="1"/>
              <a:t>vahel</a:t>
            </a:r>
            <a:r>
              <a:rPr lang="en-US" dirty="0"/>
              <a:t>; </a:t>
            </a:r>
          </a:p>
          <a:p>
            <a:pPr lvl="2"/>
            <a:r>
              <a:rPr lang="en-US" dirty="0" err="1"/>
              <a:t>kõrgus</a:t>
            </a:r>
            <a:r>
              <a:rPr lang="en-US" dirty="0"/>
              <a:t> </a:t>
            </a:r>
            <a:r>
              <a:rPr lang="en-US" dirty="0" err="1"/>
              <a:t>vähemalt</a:t>
            </a:r>
            <a:r>
              <a:rPr lang="en-US" dirty="0"/>
              <a:t> 4,5; </a:t>
            </a:r>
            <a:r>
              <a:rPr lang="en-US" dirty="0" err="1"/>
              <a:t>raudtee</a:t>
            </a:r>
            <a:r>
              <a:rPr lang="en-US" dirty="0"/>
              <a:t> </a:t>
            </a:r>
            <a:r>
              <a:rPr lang="en-US" dirty="0" err="1"/>
              <a:t>eritasand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B0CD6ECC-35F8-5586-2B1E-AA01E14F5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97" y="2328530"/>
            <a:ext cx="6413603" cy="452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CBEAB-7575-5776-2B6E-7ABB3364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27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B6ADB-68B6-9773-60D0-BC6C06F7C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TEN-T = Trans-European Transport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28024-CED7-DEB7-EE38-DD4CDF4C4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9034" cy="4351338"/>
          </a:xfrm>
        </p:spPr>
        <p:txBody>
          <a:bodyPr/>
          <a:lstStyle/>
          <a:p>
            <a:r>
              <a:rPr lang="en-US" dirty="0" err="1"/>
              <a:t>Regulatsioon</a:t>
            </a:r>
            <a:r>
              <a:rPr lang="en-US" dirty="0"/>
              <a:t> (EU) 2024/1679 (13.06.2024)</a:t>
            </a:r>
          </a:p>
          <a:p>
            <a:pPr lvl="1"/>
            <a:r>
              <a:rPr lang="en-US" dirty="0" err="1"/>
              <a:t>Põhivõrk</a:t>
            </a:r>
            <a:r>
              <a:rPr lang="en-US" dirty="0"/>
              <a:t> 2030 - </a:t>
            </a:r>
            <a:r>
              <a:rPr lang="en-US" dirty="0" err="1"/>
              <a:t>laiendatud</a:t>
            </a:r>
            <a:r>
              <a:rPr lang="en-US" dirty="0"/>
              <a:t> </a:t>
            </a:r>
            <a:r>
              <a:rPr lang="en-US" dirty="0" err="1"/>
              <a:t>põhivõrk</a:t>
            </a:r>
            <a:r>
              <a:rPr lang="en-US" dirty="0"/>
              <a:t> 2040 - </a:t>
            </a:r>
            <a:r>
              <a:rPr lang="en-US" dirty="0" err="1"/>
              <a:t>üldvõrk</a:t>
            </a:r>
            <a:r>
              <a:rPr lang="en-US" dirty="0"/>
              <a:t> 2050</a:t>
            </a:r>
          </a:p>
          <a:p>
            <a:pPr lvl="2"/>
            <a:r>
              <a:rPr lang="en-US" dirty="0" err="1"/>
              <a:t>Põhivõrgu</a:t>
            </a:r>
            <a:r>
              <a:rPr lang="en-US" dirty="0"/>
              <a:t> </a:t>
            </a:r>
            <a:r>
              <a:rPr lang="en-US" dirty="0" err="1"/>
              <a:t>idanaabri-piiri</a:t>
            </a:r>
            <a:r>
              <a:rPr lang="en-US" dirty="0"/>
              <a:t> </a:t>
            </a:r>
            <a:r>
              <a:rPr lang="en-US" dirty="0" err="1"/>
              <a:t>viimased</a:t>
            </a:r>
            <a:r>
              <a:rPr lang="en-US" dirty="0"/>
              <a:t> </a:t>
            </a:r>
            <a:r>
              <a:rPr lang="en-US" dirty="0" err="1"/>
              <a:t>kilomeetrid</a:t>
            </a:r>
            <a:r>
              <a:rPr lang="en-US" dirty="0"/>
              <a:t> </a:t>
            </a:r>
            <a:r>
              <a:rPr lang="en-US" dirty="0" err="1"/>
              <a:t>viia</a:t>
            </a:r>
            <a:r>
              <a:rPr lang="en-US" dirty="0"/>
              <a:t> </a:t>
            </a:r>
            <a:r>
              <a:rPr lang="en-US" dirty="0" err="1"/>
              <a:t>üle</a:t>
            </a:r>
            <a:r>
              <a:rPr lang="en-US" dirty="0"/>
              <a:t> </a:t>
            </a:r>
            <a:r>
              <a:rPr lang="en-US" dirty="0" err="1"/>
              <a:t>üldvõrku</a:t>
            </a:r>
            <a:endParaRPr lang="en-US" dirty="0"/>
          </a:p>
          <a:p>
            <a:pPr lvl="1"/>
            <a:r>
              <a:rPr lang="en-US" dirty="0"/>
              <a:t>2040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võrgu</a:t>
            </a:r>
            <a:r>
              <a:rPr lang="en-US" dirty="0"/>
              <a:t> </a:t>
            </a:r>
            <a:r>
              <a:rPr lang="en-US" dirty="0" err="1"/>
              <a:t>kvaliteet</a:t>
            </a:r>
            <a:r>
              <a:rPr lang="en-US" dirty="0"/>
              <a:t> </a:t>
            </a:r>
            <a:r>
              <a:rPr lang="en-US" dirty="0" err="1"/>
              <a:t>vastama</a:t>
            </a:r>
            <a:r>
              <a:rPr lang="en-US" dirty="0"/>
              <a:t> </a:t>
            </a:r>
            <a:r>
              <a:rPr lang="en-US" dirty="0" err="1"/>
              <a:t>määrusele</a:t>
            </a:r>
            <a:r>
              <a:rPr lang="en-US" dirty="0"/>
              <a:t> 1315/2013</a:t>
            </a:r>
          </a:p>
          <a:p>
            <a:pPr lvl="1"/>
            <a:r>
              <a:rPr lang="en-US" dirty="0" err="1"/>
              <a:t>Linnasõlmed</a:t>
            </a:r>
            <a:r>
              <a:rPr lang="en-US" dirty="0"/>
              <a:t> Tallinn + Tartu (</a:t>
            </a:r>
            <a:r>
              <a:rPr lang="en-US" dirty="0" err="1"/>
              <a:t>kriteerium</a:t>
            </a:r>
            <a:r>
              <a:rPr lang="en-US" dirty="0"/>
              <a:t> 100,000 </a:t>
            </a:r>
            <a:r>
              <a:rPr lang="en-US" dirty="0" err="1"/>
              <a:t>el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Lennujaamad</a:t>
            </a:r>
            <a:r>
              <a:rPr lang="en-US" dirty="0"/>
              <a:t> – Tallinn </a:t>
            </a:r>
            <a:r>
              <a:rPr lang="en-US" dirty="0" err="1"/>
              <a:t>põhivõrgus</a:t>
            </a:r>
            <a:r>
              <a:rPr lang="en-US" dirty="0"/>
              <a:t>,</a:t>
            </a:r>
          </a:p>
          <a:p>
            <a:pPr lvl="2"/>
            <a:r>
              <a:rPr lang="en-US" dirty="0" err="1"/>
              <a:t>üldvõrgus</a:t>
            </a:r>
            <a:r>
              <a:rPr lang="en-US" dirty="0"/>
              <a:t> </a:t>
            </a:r>
            <a:r>
              <a:rPr lang="en-US" dirty="0" err="1"/>
              <a:t>Kärdla</a:t>
            </a:r>
            <a:r>
              <a:rPr lang="en-US" dirty="0"/>
              <a:t> </a:t>
            </a:r>
            <a:r>
              <a:rPr lang="en-US" dirty="0" err="1"/>
              <a:t>Kuressaare</a:t>
            </a:r>
            <a:r>
              <a:rPr lang="en-US" dirty="0"/>
              <a:t> </a:t>
            </a:r>
            <a:r>
              <a:rPr lang="en-US" dirty="0" err="1"/>
              <a:t>Pärnu</a:t>
            </a:r>
            <a:r>
              <a:rPr lang="en-US" dirty="0"/>
              <a:t> Tartu</a:t>
            </a:r>
          </a:p>
          <a:p>
            <a:pPr lvl="1"/>
            <a:r>
              <a:rPr lang="en-US" dirty="0" err="1"/>
              <a:t>Sadamad</a:t>
            </a:r>
            <a:r>
              <a:rPr lang="en-US" dirty="0"/>
              <a:t> – </a:t>
            </a:r>
            <a:r>
              <a:rPr lang="en-US" dirty="0" err="1"/>
              <a:t>põhivõrgus</a:t>
            </a:r>
            <a:r>
              <a:rPr lang="en-US" dirty="0"/>
              <a:t> </a:t>
            </a:r>
            <a:r>
              <a:rPr lang="en-US" dirty="0" err="1"/>
              <a:t>Vanasadam</a:t>
            </a:r>
            <a:r>
              <a:rPr lang="en-US" dirty="0"/>
              <a:t> ja </a:t>
            </a:r>
            <a:r>
              <a:rPr lang="en-US" dirty="0" err="1"/>
              <a:t>Muuga</a:t>
            </a:r>
            <a:r>
              <a:rPr lang="en-US" dirty="0"/>
              <a:t>,</a:t>
            </a:r>
          </a:p>
          <a:p>
            <a:pPr lvl="2"/>
            <a:r>
              <a:rPr lang="en-US" sz="1600" dirty="0" err="1"/>
              <a:t>üldvõrgus</a:t>
            </a:r>
            <a:r>
              <a:rPr lang="en-US" dirty="0"/>
              <a:t> </a:t>
            </a:r>
            <a:r>
              <a:rPr lang="en-US" sz="1600" dirty="0" err="1"/>
              <a:t>Heltermaa</a:t>
            </a:r>
            <a:r>
              <a:rPr lang="en-US" sz="1600" dirty="0"/>
              <a:t>, </a:t>
            </a:r>
            <a:r>
              <a:rPr lang="en-US" sz="1600" dirty="0" err="1"/>
              <a:t>Kuivastu</a:t>
            </a:r>
            <a:r>
              <a:rPr lang="en-US" sz="1600" dirty="0"/>
              <a:t>, </a:t>
            </a:r>
            <a:r>
              <a:rPr lang="en-US" sz="1600" dirty="0" err="1"/>
              <a:t>Pärnu</a:t>
            </a:r>
            <a:r>
              <a:rPr lang="en-US" sz="1600" dirty="0"/>
              <a:t>, </a:t>
            </a:r>
            <a:r>
              <a:rPr lang="en-US" sz="1600" dirty="0" err="1"/>
              <a:t>Paldiski</a:t>
            </a:r>
            <a:r>
              <a:rPr lang="en-US" sz="1600" dirty="0"/>
              <a:t> </a:t>
            </a:r>
            <a:r>
              <a:rPr lang="en-US" sz="1600" dirty="0" err="1"/>
              <a:t>Lõunasadam</a:t>
            </a:r>
            <a:r>
              <a:rPr lang="en-US" sz="1600" dirty="0"/>
              <a:t>,</a:t>
            </a:r>
          </a:p>
          <a:p>
            <a:pPr lvl="2"/>
            <a:r>
              <a:rPr lang="en-US" sz="1600" dirty="0" err="1"/>
              <a:t>Rohuküla</a:t>
            </a:r>
            <a:r>
              <a:rPr lang="en-US" sz="1600" dirty="0"/>
              <a:t>, Sillamäe, </a:t>
            </a:r>
            <a:r>
              <a:rPr lang="en-US" sz="1600" dirty="0" err="1"/>
              <a:t>Virtsu</a:t>
            </a:r>
            <a:endParaRPr lang="en-US" dirty="0"/>
          </a:p>
          <a:p>
            <a:pPr lvl="1"/>
            <a:r>
              <a:rPr lang="en-US" dirty="0"/>
              <a:t>Terminal – </a:t>
            </a:r>
            <a:r>
              <a:rPr lang="en-US" dirty="0" err="1"/>
              <a:t>Koidula</a:t>
            </a:r>
            <a:r>
              <a:rPr lang="en-US" dirty="0"/>
              <a:t> (</a:t>
            </a:r>
            <a:r>
              <a:rPr lang="en-US" dirty="0" err="1"/>
              <a:t>üldvõrgus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725363-535E-A95C-4DBB-AACE2E88F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126" y="3683026"/>
            <a:ext cx="3783874" cy="31749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9A253-4C52-B4CC-B309-4E3966FD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50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B8205-4A86-680C-5E98-BA04FF93C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TEN-T - </a:t>
            </a: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32024R1679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93879-D9E0-F517-FD77-7AC1FCAAF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Kvaliteetsed</a:t>
            </a:r>
            <a:r>
              <a:rPr lang="en-US" dirty="0"/>
              <a:t> teed – </a:t>
            </a:r>
            <a:r>
              <a:rPr lang="en-US" dirty="0" err="1"/>
              <a:t>sh</a:t>
            </a:r>
            <a:r>
              <a:rPr lang="en-US" dirty="0"/>
              <a:t>:</a:t>
            </a:r>
          </a:p>
          <a:p>
            <a:pPr lvl="1"/>
            <a:r>
              <a:rPr lang="en-US" b="1" dirty="0" err="1"/>
              <a:t>Sillad</a:t>
            </a:r>
            <a:r>
              <a:rPr lang="en-US" b="1" dirty="0"/>
              <a:t>; </a:t>
            </a:r>
            <a:r>
              <a:rPr lang="en-US" b="1" dirty="0" err="1"/>
              <a:t>tunnelid</a:t>
            </a:r>
            <a:r>
              <a:rPr lang="en-US" b="1" dirty="0"/>
              <a:t>; </a:t>
            </a:r>
            <a:r>
              <a:rPr lang="en-US" b="1" dirty="0" err="1"/>
              <a:t>ristmikud</a:t>
            </a:r>
            <a:r>
              <a:rPr lang="en-US" b="1" dirty="0"/>
              <a:t>; </a:t>
            </a:r>
            <a:r>
              <a:rPr lang="en-US" b="1" dirty="0" err="1"/>
              <a:t>ülesõidud</a:t>
            </a:r>
            <a:r>
              <a:rPr lang="en-US" b="1" dirty="0"/>
              <a:t>; </a:t>
            </a:r>
            <a:r>
              <a:rPr lang="en-US" b="1" dirty="0" err="1"/>
              <a:t>mitmetasandilised</a:t>
            </a:r>
            <a:r>
              <a:rPr lang="en-US" b="1" dirty="0"/>
              <a:t> </a:t>
            </a:r>
            <a:r>
              <a:rPr lang="en-US" b="1" dirty="0" err="1"/>
              <a:t>ristmikud</a:t>
            </a:r>
            <a:r>
              <a:rPr lang="en-US" b="1" dirty="0"/>
              <a:t>; </a:t>
            </a:r>
            <a:r>
              <a:rPr lang="en-US" b="1" dirty="0" err="1"/>
              <a:t>kindlustatud</a:t>
            </a:r>
            <a:r>
              <a:rPr lang="en-US" b="1" dirty="0"/>
              <a:t> </a:t>
            </a:r>
            <a:r>
              <a:rPr lang="en-US" b="1" dirty="0" err="1"/>
              <a:t>teepeenrad</a:t>
            </a:r>
            <a:r>
              <a:rPr lang="en-US" b="1" dirty="0"/>
              <a:t>; </a:t>
            </a:r>
            <a:r>
              <a:rPr lang="en-US" b="1" dirty="0" err="1"/>
              <a:t>keskkonnamõju</a:t>
            </a:r>
            <a:r>
              <a:rPr lang="en-US" b="1" dirty="0"/>
              <a:t> </a:t>
            </a:r>
            <a:r>
              <a:rPr lang="en-US" b="1" dirty="0" err="1"/>
              <a:t>leevendavad</a:t>
            </a:r>
            <a:r>
              <a:rPr lang="en-US" b="1" dirty="0"/>
              <a:t> </a:t>
            </a:r>
            <a:r>
              <a:rPr lang="en-US" b="1" dirty="0" err="1"/>
              <a:t>rajatised</a:t>
            </a:r>
            <a:endParaRPr lang="en-US" b="1" dirty="0"/>
          </a:p>
          <a:p>
            <a:pPr lvl="1"/>
            <a:r>
              <a:rPr lang="en-US" dirty="0" err="1"/>
              <a:t>parkimis</a:t>
            </a:r>
            <a:r>
              <a:rPr lang="en-US" dirty="0"/>
              <a:t>- ja </a:t>
            </a:r>
            <a:r>
              <a:rPr lang="en-US" dirty="0" err="1"/>
              <a:t>puhkealad</a:t>
            </a:r>
            <a:r>
              <a:rPr lang="en-US" dirty="0"/>
              <a:t>; </a:t>
            </a:r>
            <a:r>
              <a:rPr lang="en-US" dirty="0" err="1"/>
              <a:t>seotud</a:t>
            </a:r>
            <a:r>
              <a:rPr lang="en-US" dirty="0"/>
              <a:t> </a:t>
            </a:r>
            <a:r>
              <a:rPr lang="en-US" dirty="0" err="1"/>
              <a:t>seadmed</a:t>
            </a:r>
            <a:r>
              <a:rPr lang="en-US" dirty="0"/>
              <a:t>; ITS; </a:t>
            </a:r>
            <a:r>
              <a:rPr lang="en-US" dirty="0" err="1"/>
              <a:t>bussijaamad</a:t>
            </a:r>
            <a:r>
              <a:rPr lang="en-US" dirty="0"/>
              <a:t>; </a:t>
            </a:r>
            <a:r>
              <a:rPr lang="en-US" dirty="0" err="1"/>
              <a:t>kaubaterminalid</a:t>
            </a:r>
            <a:r>
              <a:rPr lang="en-US" dirty="0"/>
              <a:t> ja </a:t>
            </a:r>
            <a:r>
              <a:rPr lang="en-US" dirty="0" err="1"/>
              <a:t>logistikaplatvormid</a:t>
            </a:r>
            <a:r>
              <a:rPr lang="en-US" dirty="0"/>
              <a:t> ja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ühendused</a:t>
            </a:r>
            <a:r>
              <a:rPr lang="en-US" dirty="0"/>
              <a:t> </a:t>
            </a:r>
            <a:r>
              <a:rPr lang="en-US" dirty="0" err="1"/>
              <a:t>teiste</a:t>
            </a:r>
            <a:r>
              <a:rPr lang="en-US" dirty="0"/>
              <a:t> </a:t>
            </a:r>
            <a:r>
              <a:rPr lang="en-US" dirty="0" err="1"/>
              <a:t>transpordiliikidega</a:t>
            </a:r>
            <a:endParaRPr lang="en-US" dirty="0"/>
          </a:p>
          <a:p>
            <a:pPr lvl="2"/>
            <a:r>
              <a:rPr lang="en-US" dirty="0" err="1"/>
              <a:t>Puhkealad</a:t>
            </a:r>
            <a:r>
              <a:rPr lang="en-US" dirty="0"/>
              <a:t> </a:t>
            </a:r>
            <a:r>
              <a:rPr lang="en-US" dirty="0" err="1"/>
              <a:t>mitte</a:t>
            </a:r>
            <a:r>
              <a:rPr lang="en-US" dirty="0"/>
              <a:t> </a:t>
            </a:r>
            <a:r>
              <a:rPr lang="en-US" dirty="0" err="1"/>
              <a:t>üle</a:t>
            </a:r>
            <a:r>
              <a:rPr lang="en-US" dirty="0"/>
              <a:t> 100 km (</a:t>
            </a:r>
            <a:r>
              <a:rPr lang="en-US" dirty="0" err="1"/>
              <a:t>põhivõrgus</a:t>
            </a:r>
            <a:r>
              <a:rPr lang="en-US" dirty="0"/>
              <a:t> 60 km) </a:t>
            </a:r>
            <a:r>
              <a:rPr lang="en-US" dirty="0" err="1"/>
              <a:t>vahega</a:t>
            </a:r>
            <a:r>
              <a:rPr lang="en-US" dirty="0"/>
              <a:t>, WIM </a:t>
            </a:r>
            <a:r>
              <a:rPr lang="en-US" dirty="0" err="1"/>
              <a:t>vähemalt</a:t>
            </a:r>
            <a:r>
              <a:rPr lang="en-US" dirty="0"/>
              <a:t> 300 km </a:t>
            </a:r>
            <a:r>
              <a:rPr lang="en-US" dirty="0" err="1"/>
              <a:t>vahega</a:t>
            </a:r>
            <a:r>
              <a:rPr lang="en-US" dirty="0"/>
              <a:t>; </a:t>
            </a:r>
            <a:r>
              <a:rPr lang="en-US" dirty="0" err="1"/>
              <a:t>rekkaparkla</a:t>
            </a:r>
            <a:r>
              <a:rPr lang="en-US" dirty="0"/>
              <a:t> </a:t>
            </a:r>
            <a:r>
              <a:rPr lang="en-US" dirty="0" err="1"/>
              <a:t>kuni</a:t>
            </a:r>
            <a:r>
              <a:rPr lang="en-US" dirty="0"/>
              <a:t> 3 km </a:t>
            </a:r>
            <a:r>
              <a:rPr lang="en-US" dirty="0" err="1"/>
              <a:t>mahasõidust</a:t>
            </a:r>
            <a:r>
              <a:rPr lang="en-US" dirty="0"/>
              <a:t> ja </a:t>
            </a:r>
            <a:r>
              <a:rPr lang="en-US" dirty="0" err="1"/>
              <a:t>mitte</a:t>
            </a:r>
            <a:r>
              <a:rPr lang="en-US" dirty="0"/>
              <a:t> </a:t>
            </a:r>
            <a:r>
              <a:rPr lang="en-US" dirty="0" err="1"/>
              <a:t>üle</a:t>
            </a:r>
            <a:r>
              <a:rPr lang="en-US" dirty="0"/>
              <a:t> 150 km </a:t>
            </a:r>
            <a:r>
              <a:rPr lang="en-US" dirty="0" err="1"/>
              <a:t>vahega</a:t>
            </a:r>
            <a:endParaRPr lang="en-US" dirty="0"/>
          </a:p>
          <a:p>
            <a:pPr lvl="2"/>
            <a:r>
              <a:rPr lang="en-US" dirty="0" err="1"/>
              <a:t>Põhjendatud</a:t>
            </a:r>
            <a:r>
              <a:rPr lang="en-US" dirty="0"/>
              <a:t> </a:t>
            </a:r>
            <a:r>
              <a:rPr lang="en-US" dirty="0" err="1"/>
              <a:t>erandid</a:t>
            </a:r>
            <a:r>
              <a:rPr lang="en-US" dirty="0"/>
              <a:t> </a:t>
            </a:r>
            <a:r>
              <a:rPr lang="en-US" dirty="0" err="1"/>
              <a:t>võimalikud</a:t>
            </a:r>
            <a:r>
              <a:rPr lang="en-US" dirty="0"/>
              <a:t> </a:t>
            </a:r>
            <a:r>
              <a:rPr lang="en-US" dirty="0" err="1"/>
              <a:t>teelõikudel</a:t>
            </a:r>
            <a:r>
              <a:rPr lang="en-US" dirty="0"/>
              <a:t>,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dirty="0" err="1"/>
              <a:t>liiklus</a:t>
            </a:r>
            <a:r>
              <a:rPr lang="en-US" dirty="0"/>
              <a:t> on </a:t>
            </a:r>
            <a:r>
              <a:rPr lang="en-US" dirty="0" err="1"/>
              <a:t>alla</a:t>
            </a:r>
            <a:r>
              <a:rPr lang="en-US" dirty="0"/>
              <a:t> 10,000 AKÖL</a:t>
            </a:r>
          </a:p>
          <a:p>
            <a:pPr lvl="1"/>
            <a:r>
              <a:rPr lang="en-US" b="1" dirty="0" err="1"/>
              <a:t>Kiirtee</a:t>
            </a:r>
            <a:r>
              <a:rPr lang="en-US" dirty="0"/>
              <a:t> – </a:t>
            </a:r>
            <a:r>
              <a:rPr lang="en-US" dirty="0" err="1"/>
              <a:t>spetsiaalselt</a:t>
            </a:r>
            <a:r>
              <a:rPr lang="en-US" dirty="0"/>
              <a:t> </a:t>
            </a:r>
            <a:r>
              <a:rPr lang="en-US" dirty="0" err="1"/>
              <a:t>mootorsõidukite</a:t>
            </a:r>
            <a:r>
              <a:rPr lang="en-US" dirty="0"/>
              <a:t> </a:t>
            </a:r>
            <a:r>
              <a:rPr lang="en-US" dirty="0" err="1"/>
              <a:t>liikluseks</a:t>
            </a:r>
            <a:r>
              <a:rPr lang="en-US" dirty="0"/>
              <a:t> </a:t>
            </a:r>
            <a:r>
              <a:rPr lang="en-US" dirty="0" err="1"/>
              <a:t>kavandatud</a:t>
            </a:r>
            <a:r>
              <a:rPr lang="en-US" dirty="0"/>
              <a:t> ja </a:t>
            </a:r>
            <a:r>
              <a:rPr lang="en-US" dirty="0" err="1"/>
              <a:t>ehitatud</a:t>
            </a:r>
            <a:r>
              <a:rPr lang="en-US" dirty="0"/>
              <a:t> tee, mis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teeninda</a:t>
            </a:r>
            <a:r>
              <a:rPr lang="en-US" dirty="0"/>
              <a:t> </a:t>
            </a:r>
            <a:r>
              <a:rPr lang="en-US" dirty="0" err="1"/>
              <a:t>külgnevaid</a:t>
            </a:r>
            <a:r>
              <a:rPr lang="en-US" dirty="0"/>
              <a:t> </a:t>
            </a:r>
            <a:r>
              <a:rPr lang="en-US" dirty="0" err="1"/>
              <a:t>kinnistuid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kus</a:t>
            </a:r>
            <a:r>
              <a:rPr lang="en-US" dirty="0"/>
              <a:t> on (</a:t>
            </a:r>
            <a:r>
              <a:rPr lang="en-US" dirty="0" err="1"/>
              <a:t>v.a.</a:t>
            </a:r>
            <a:r>
              <a:rPr lang="en-US" dirty="0"/>
              <a:t> </a:t>
            </a:r>
            <a:r>
              <a:rPr lang="en-US" dirty="0" err="1"/>
              <a:t>spetsiaalsetes</a:t>
            </a:r>
            <a:r>
              <a:rPr lang="en-US" dirty="0"/>
              <a:t> </a:t>
            </a:r>
            <a:r>
              <a:rPr lang="en-US" dirty="0" err="1"/>
              <a:t>kohtades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ajutiselt</a:t>
            </a:r>
            <a:r>
              <a:rPr lang="en-US" dirty="0"/>
              <a:t>) </a:t>
            </a:r>
            <a:r>
              <a:rPr lang="en-US" dirty="0" err="1"/>
              <a:t>kummagi</a:t>
            </a:r>
            <a:r>
              <a:rPr lang="en-US" dirty="0"/>
              <a:t> </a:t>
            </a:r>
            <a:r>
              <a:rPr lang="en-US" dirty="0" err="1"/>
              <a:t>sõidusuuna</a:t>
            </a:r>
            <a:r>
              <a:rPr lang="en-US" dirty="0"/>
              <a:t> </a:t>
            </a:r>
            <a:r>
              <a:rPr lang="en-US" dirty="0" err="1"/>
              <a:t>jaoks</a:t>
            </a:r>
            <a:r>
              <a:rPr lang="en-US" dirty="0"/>
              <a:t> </a:t>
            </a:r>
            <a:r>
              <a:rPr lang="en-US" dirty="0" err="1"/>
              <a:t>eraldi</a:t>
            </a:r>
            <a:r>
              <a:rPr lang="en-US" dirty="0"/>
              <a:t> </a:t>
            </a:r>
            <a:r>
              <a:rPr lang="en-US" dirty="0" err="1"/>
              <a:t>sõiduteed</a:t>
            </a:r>
            <a:r>
              <a:rPr lang="en-US" dirty="0"/>
              <a:t> mis on </a:t>
            </a:r>
            <a:r>
              <a:rPr lang="en-US" dirty="0" err="1"/>
              <a:t>teineteisest</a:t>
            </a:r>
            <a:r>
              <a:rPr lang="en-US" dirty="0"/>
              <a:t> </a:t>
            </a:r>
            <a:r>
              <a:rPr lang="en-US" dirty="0" err="1"/>
              <a:t>eraldatud</a:t>
            </a:r>
            <a:r>
              <a:rPr lang="en-US" dirty="0"/>
              <a:t> </a:t>
            </a:r>
            <a:r>
              <a:rPr lang="en-US" dirty="0" err="1"/>
              <a:t>eraldusribaga</a:t>
            </a:r>
            <a:r>
              <a:rPr lang="en-US" dirty="0"/>
              <a:t> (mis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ette</a:t>
            </a:r>
            <a:r>
              <a:rPr lang="en-US" dirty="0"/>
              <a:t> </a:t>
            </a:r>
            <a:r>
              <a:rPr lang="en-US" dirty="0" err="1"/>
              <a:t>nähtud</a:t>
            </a:r>
            <a:r>
              <a:rPr lang="en-US" dirty="0"/>
              <a:t> </a:t>
            </a:r>
            <a:r>
              <a:rPr lang="en-US" dirty="0" err="1"/>
              <a:t>liikluseks</a:t>
            </a:r>
            <a:r>
              <a:rPr lang="en-US" dirty="0"/>
              <a:t>,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muude</a:t>
            </a:r>
            <a:r>
              <a:rPr lang="en-US" dirty="0"/>
              <a:t> </a:t>
            </a:r>
            <a:r>
              <a:rPr lang="en-US" dirty="0" err="1"/>
              <a:t>vahenditega</a:t>
            </a:r>
            <a:r>
              <a:rPr lang="en-US" dirty="0"/>
              <a:t>), mis </a:t>
            </a:r>
            <a:r>
              <a:rPr lang="en-US" dirty="0" err="1"/>
              <a:t>samal</a:t>
            </a:r>
            <a:r>
              <a:rPr lang="en-US" dirty="0"/>
              <a:t> </a:t>
            </a:r>
            <a:r>
              <a:rPr lang="en-US" dirty="0" err="1"/>
              <a:t>tasandil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ristu</a:t>
            </a:r>
            <a:r>
              <a:rPr lang="en-US" dirty="0"/>
              <a:t> </a:t>
            </a:r>
            <a:r>
              <a:rPr lang="en-US" dirty="0" err="1"/>
              <a:t>ühegi</a:t>
            </a:r>
            <a:r>
              <a:rPr lang="en-US" dirty="0"/>
              <a:t> tee, </a:t>
            </a:r>
            <a:r>
              <a:rPr lang="en-US" dirty="0" err="1"/>
              <a:t>raudtee</a:t>
            </a:r>
            <a:r>
              <a:rPr lang="en-US" dirty="0"/>
              <a:t>, </a:t>
            </a:r>
            <a:r>
              <a:rPr lang="en-US" dirty="0" err="1"/>
              <a:t>trammitee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jalgrattateega</a:t>
            </a:r>
            <a:r>
              <a:rPr lang="en-US" dirty="0"/>
              <a:t>, </a:t>
            </a:r>
            <a:r>
              <a:rPr lang="en-US" dirty="0" err="1"/>
              <a:t>ning</a:t>
            </a:r>
            <a:r>
              <a:rPr lang="en-US" dirty="0"/>
              <a:t> on </a:t>
            </a:r>
            <a:r>
              <a:rPr lang="en-US" dirty="0" err="1"/>
              <a:t>tähistatud</a:t>
            </a:r>
            <a:r>
              <a:rPr lang="en-US" dirty="0"/>
              <a:t> </a:t>
            </a:r>
            <a:r>
              <a:rPr lang="en-US" dirty="0" err="1"/>
              <a:t>kiirteemärkidega</a:t>
            </a:r>
            <a:endParaRPr lang="en-US" dirty="0"/>
          </a:p>
          <a:p>
            <a:pPr lvl="1"/>
            <a:r>
              <a:rPr lang="en-US" b="1" dirty="0" err="1"/>
              <a:t>Kiirmagistraal</a:t>
            </a:r>
            <a:r>
              <a:rPr lang="en-US" dirty="0"/>
              <a:t> – </a:t>
            </a:r>
            <a:r>
              <a:rPr lang="en-US" dirty="0" err="1"/>
              <a:t>mootorsõidukite</a:t>
            </a:r>
            <a:r>
              <a:rPr lang="en-US" dirty="0"/>
              <a:t> </a:t>
            </a:r>
            <a:r>
              <a:rPr lang="en-US" dirty="0" err="1"/>
              <a:t>liikluseks</a:t>
            </a:r>
            <a:r>
              <a:rPr lang="en-US" dirty="0"/>
              <a:t> </a:t>
            </a:r>
            <a:r>
              <a:rPr lang="en-US" dirty="0" err="1"/>
              <a:t>kavandatud</a:t>
            </a:r>
            <a:r>
              <a:rPr lang="en-US" dirty="0"/>
              <a:t> tee, </a:t>
            </a:r>
            <a:r>
              <a:rPr lang="en-US" dirty="0" err="1"/>
              <a:t>millele</a:t>
            </a:r>
            <a:r>
              <a:rPr lang="en-US" dirty="0"/>
              <a:t> </a:t>
            </a:r>
            <a:r>
              <a:rPr lang="en-US" dirty="0" err="1"/>
              <a:t>pääseb</a:t>
            </a:r>
            <a:r>
              <a:rPr lang="en-US" dirty="0"/>
              <a:t> </a:t>
            </a:r>
            <a:r>
              <a:rPr lang="en-US" dirty="0" err="1"/>
              <a:t>peamiselt</a:t>
            </a:r>
            <a:r>
              <a:rPr lang="en-US" dirty="0"/>
              <a:t> </a:t>
            </a:r>
            <a:r>
              <a:rPr lang="en-US" dirty="0" err="1"/>
              <a:t>eritasandiliste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reguleeritud</a:t>
            </a:r>
            <a:r>
              <a:rPr lang="en-US" dirty="0"/>
              <a:t> </a:t>
            </a:r>
            <a:r>
              <a:rPr lang="en-US" dirty="0" err="1"/>
              <a:t>ristmike</a:t>
            </a:r>
            <a:r>
              <a:rPr lang="en-US" dirty="0"/>
              <a:t> </a:t>
            </a:r>
            <a:r>
              <a:rPr lang="en-US" dirty="0" err="1"/>
              <a:t>kaudu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mille</a:t>
            </a:r>
            <a:r>
              <a:rPr lang="en-US" dirty="0"/>
              <a:t> </a:t>
            </a:r>
            <a:r>
              <a:rPr lang="en-US" dirty="0" err="1"/>
              <a:t>sõiduteel</a:t>
            </a:r>
            <a:r>
              <a:rPr lang="en-US" dirty="0"/>
              <a:t> on </a:t>
            </a:r>
            <a:r>
              <a:rPr lang="en-US" dirty="0" err="1"/>
              <a:t>keelatud</a:t>
            </a:r>
            <a:r>
              <a:rPr lang="en-US" dirty="0"/>
              <a:t> </a:t>
            </a:r>
            <a:r>
              <a:rPr lang="en-US" dirty="0" err="1"/>
              <a:t>peatumine</a:t>
            </a:r>
            <a:r>
              <a:rPr lang="en-US" dirty="0"/>
              <a:t> ja </a:t>
            </a:r>
            <a:r>
              <a:rPr lang="en-US" dirty="0" err="1"/>
              <a:t>parkimine</a:t>
            </a:r>
            <a:r>
              <a:rPr lang="en-US" dirty="0"/>
              <a:t> ja mis </a:t>
            </a:r>
            <a:r>
              <a:rPr lang="en-US" dirty="0" err="1"/>
              <a:t>samal</a:t>
            </a:r>
            <a:r>
              <a:rPr lang="en-US" dirty="0"/>
              <a:t> </a:t>
            </a:r>
            <a:r>
              <a:rPr lang="en-US" dirty="0" err="1"/>
              <a:t>tasandil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ristu</a:t>
            </a:r>
            <a:r>
              <a:rPr lang="en-US" dirty="0"/>
              <a:t> </a:t>
            </a:r>
            <a:r>
              <a:rPr lang="en-US" dirty="0" err="1"/>
              <a:t>ühegi</a:t>
            </a:r>
            <a:r>
              <a:rPr lang="en-US" dirty="0"/>
              <a:t> </a:t>
            </a:r>
            <a:r>
              <a:rPr lang="en-US" dirty="0" err="1"/>
              <a:t>raudtee</a:t>
            </a:r>
            <a:r>
              <a:rPr lang="en-US" dirty="0"/>
              <a:t> ja </a:t>
            </a:r>
            <a:r>
              <a:rPr lang="en-US" dirty="0" err="1"/>
              <a:t>trammiteega</a:t>
            </a:r>
            <a:endParaRPr lang="en-US" dirty="0"/>
          </a:p>
          <a:p>
            <a:pPr lvl="1"/>
            <a:r>
              <a:rPr lang="en-US" b="1" dirty="0" err="1"/>
              <a:t>Strateegiline</a:t>
            </a:r>
            <a:r>
              <a:rPr lang="en-US" b="1" dirty="0"/>
              <a:t> </a:t>
            </a:r>
            <a:r>
              <a:rPr lang="en-US" b="1" dirty="0" err="1"/>
              <a:t>tavatee</a:t>
            </a:r>
            <a:r>
              <a:rPr lang="en-US" dirty="0"/>
              <a:t> – mis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kiirtee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kiirmagistraal</a:t>
            </a:r>
            <a:r>
              <a:rPr lang="en-US" dirty="0"/>
              <a:t>, </a:t>
            </a:r>
            <a:r>
              <a:rPr lang="en-US" dirty="0" err="1"/>
              <a:t>kuid</a:t>
            </a:r>
            <a:r>
              <a:rPr lang="en-US" dirty="0"/>
              <a:t> mis on </a:t>
            </a:r>
            <a:r>
              <a:rPr lang="en-US" dirty="0" err="1"/>
              <a:t>siiski</a:t>
            </a:r>
            <a:r>
              <a:rPr lang="en-US" dirty="0"/>
              <a:t> </a:t>
            </a:r>
            <a:r>
              <a:rPr lang="en-US" dirty="0" err="1"/>
              <a:t>kvaliteetne</a:t>
            </a:r>
            <a:r>
              <a:rPr lang="en-US" dirty="0"/>
              <a:t> tee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DF315-96E9-0E6D-472C-A9C88A62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80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92D7B2-7AD7-311E-42D9-70AF052D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Riigiteede</a:t>
            </a:r>
            <a:r>
              <a:rPr lang="en-US" dirty="0"/>
              <a:t> </a:t>
            </a:r>
            <a:r>
              <a:rPr lang="en-US" dirty="0" err="1"/>
              <a:t>liigitus</a:t>
            </a:r>
            <a:r>
              <a:rPr lang="en-US" dirty="0"/>
              <a:t>/</a:t>
            </a:r>
            <a:r>
              <a:rPr lang="en-US" dirty="0" err="1"/>
              <a:t>jaotus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00098-C7D9-AC40-96B8-045C08F3D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37" y="1825625"/>
            <a:ext cx="5952310" cy="4351338"/>
          </a:xfrm>
        </p:spPr>
        <p:txBody>
          <a:bodyPr/>
          <a:lstStyle/>
          <a:p>
            <a:r>
              <a:rPr lang="en-US" dirty="0" err="1"/>
              <a:t>Põhimaanteed</a:t>
            </a:r>
            <a:r>
              <a:rPr lang="en-US" dirty="0"/>
              <a:t> 1…11 ja 92</a:t>
            </a:r>
          </a:p>
          <a:p>
            <a:r>
              <a:rPr lang="en-US" dirty="0" err="1"/>
              <a:t>Tugimaanteed</a:t>
            </a:r>
            <a:r>
              <a:rPr lang="en-US" dirty="0"/>
              <a:t> 12…95</a:t>
            </a:r>
          </a:p>
          <a:p>
            <a:r>
              <a:rPr lang="en-US" dirty="0" err="1"/>
              <a:t>Kõrvalmaanteed</a:t>
            </a:r>
            <a:r>
              <a:rPr lang="en-US" dirty="0"/>
              <a:t>  mmxxx, </a:t>
            </a:r>
            <a:r>
              <a:rPr lang="en-US" dirty="0" err="1"/>
              <a:t>kus</a:t>
            </a:r>
            <a:endParaRPr lang="en-US" dirty="0"/>
          </a:p>
          <a:p>
            <a:pPr lvl="1"/>
            <a:r>
              <a:rPr lang="en-US" dirty="0"/>
              <a:t>mm - </a:t>
            </a:r>
            <a:r>
              <a:rPr lang="en-US" dirty="0" err="1"/>
              <a:t>maakonna</a:t>
            </a:r>
            <a:r>
              <a:rPr lang="en-US" dirty="0"/>
              <a:t> </a:t>
            </a:r>
            <a:r>
              <a:rPr lang="en-US" dirty="0" err="1"/>
              <a:t>järjenumber</a:t>
            </a:r>
            <a:r>
              <a:rPr lang="en-US" dirty="0"/>
              <a:t> 11..25</a:t>
            </a:r>
          </a:p>
          <a:p>
            <a:pPr lvl="1"/>
            <a:r>
              <a:rPr lang="en-US" dirty="0"/>
              <a:t>xxx – tee </a:t>
            </a:r>
            <a:r>
              <a:rPr lang="en-US" dirty="0" err="1"/>
              <a:t>järjenumber</a:t>
            </a:r>
            <a:r>
              <a:rPr lang="en-US" dirty="0"/>
              <a:t> </a:t>
            </a:r>
            <a:r>
              <a:rPr lang="en-US" dirty="0" err="1"/>
              <a:t>maakonnas</a:t>
            </a:r>
            <a:endParaRPr lang="en-US" dirty="0"/>
          </a:p>
          <a:p>
            <a:r>
              <a:rPr lang="en-US" dirty="0" err="1"/>
              <a:t>Liiklussagedused</a:t>
            </a:r>
            <a:r>
              <a:rPr lang="en-US" dirty="0"/>
              <a:t> (AKÖL) </a:t>
            </a:r>
            <a:r>
              <a:rPr lang="en-US" dirty="0" err="1"/>
              <a:t>leitavad</a:t>
            </a:r>
            <a:r>
              <a:rPr lang="en-US" dirty="0"/>
              <a:t> </a:t>
            </a:r>
            <a:r>
              <a:rPr lang="en-US" sz="2000" dirty="0" err="1">
                <a:hlinkClick r:id="rId3"/>
              </a:rPr>
              <a:t>Liiklussageduse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statistika</a:t>
            </a:r>
            <a:r>
              <a:rPr lang="en-US" sz="2000" dirty="0">
                <a:hlinkClick r:id="rId3"/>
              </a:rPr>
              <a:t> | </a:t>
            </a:r>
            <a:r>
              <a:rPr lang="en-US" sz="2000" dirty="0" err="1">
                <a:hlinkClick r:id="rId3"/>
              </a:rPr>
              <a:t>Transpordiamet</a:t>
            </a:r>
            <a:endParaRPr lang="en-US" dirty="0"/>
          </a:p>
          <a:p>
            <a:pPr lvl="1"/>
            <a:r>
              <a:rPr lang="en-US" dirty="0"/>
              <a:t>1997, 1998, 2003 … 2023</a:t>
            </a:r>
          </a:p>
          <a:p>
            <a:pPr lvl="1"/>
            <a:r>
              <a:rPr lang="en-US" dirty="0"/>
              <a:t>teeregister.riik.ee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903C7F-997D-F725-6E0D-04427E5A8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935" y="1772194"/>
            <a:ext cx="5619050" cy="508580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1494F3-F72B-2670-71A7-6935D24E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32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53299-0517-4558-471C-65106168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 (</a:t>
            </a:r>
            <a:r>
              <a:rPr lang="en-US" dirty="0" err="1"/>
              <a:t>põhi-tugi-kõrval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412C1-7C66-E6A4-EEFF-6959E3DA0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29" y="1825625"/>
            <a:ext cx="11148968" cy="435133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Põhimaantee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- 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ühendab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pealinna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teiste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suurte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linnadega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neid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linnu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omavahel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ning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pealinna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ja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teisi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suuri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linnu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tähtsate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sadamate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raudteesõlmede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ja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piiripunktidega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.	</a:t>
            </a:r>
          </a:p>
          <a:p>
            <a:pPr lvl="1"/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Nr 1…11 ja 92</a:t>
            </a:r>
            <a:endParaRPr lang="en-U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Tugimaantee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 -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ühendab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linnu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ning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neid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põhimaanteedega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.</a:t>
            </a:r>
          </a:p>
          <a:p>
            <a:pPr lvl="1"/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Nr 12…99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v.a.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 92</a:t>
            </a:r>
            <a:endParaRPr lang="en-U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Kõrvalmaantee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 -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ühendab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linnu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alevite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ja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alevikega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aleveid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ja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alevikke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omavahel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või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küladega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ning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neid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kõiki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põhi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- ja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tugimaanteedega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.</a:t>
            </a:r>
          </a:p>
          <a:p>
            <a:pPr lvl="1"/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Nr 11001…25999,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kus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esimesed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kaks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positsiooni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maakonna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</a:rPr>
              <a:t>järjenumber</a:t>
            </a:r>
            <a:endParaRPr lang="en-US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548C3-B60E-FEDA-08FD-CCC489BF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83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9E20-D49B-AC75-D3BF-1D1AC52B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Tänavate</a:t>
            </a:r>
            <a:r>
              <a:rPr lang="en-US" dirty="0"/>
              <a:t> </a:t>
            </a:r>
            <a:r>
              <a:rPr lang="en-US" dirty="0" err="1"/>
              <a:t>hierarhia</a:t>
            </a:r>
            <a:br>
              <a:rPr lang="en-US" dirty="0"/>
            </a:br>
            <a:r>
              <a:rPr lang="en-US" dirty="0"/>
              <a:t>EVS 843:2016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C82FF-D7DF-86B7-E416-7AC524BB7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8" y="2595153"/>
            <a:ext cx="5444315" cy="4224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BC0680-7D62-2475-A05D-24AD55ED9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286" y="1075509"/>
            <a:ext cx="6574714" cy="5707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F4CD0A-DE39-7B9C-6B86-EA908E32A576}"/>
              </a:ext>
            </a:extLst>
          </p:cNvPr>
          <p:cNvSpPr txBox="1"/>
          <p:nvPr/>
        </p:nvSpPr>
        <p:spPr>
          <a:xfrm>
            <a:off x="6718663" y="622663"/>
            <a:ext cx="1839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selgitus</a:t>
            </a:r>
            <a:r>
              <a:rPr lang="en-US" dirty="0"/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F70B3B-4839-3AC3-640C-529A98113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46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3A83-9EFE-9F40-57BD-BA5F5849B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EVS 843 – EVS/PK 78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65033-7981-0C3E-2A17-3FAA06F0C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03527" cy="4351338"/>
          </a:xfrm>
        </p:spPr>
        <p:txBody>
          <a:bodyPr/>
          <a:lstStyle/>
          <a:p>
            <a:r>
              <a:rPr lang="en-US" dirty="0" err="1"/>
              <a:t>Standardi</a:t>
            </a:r>
            <a:r>
              <a:rPr lang="en-US" dirty="0"/>
              <a:t> EVS 843 “</a:t>
            </a:r>
            <a:r>
              <a:rPr lang="en-US" dirty="0" err="1"/>
              <a:t>Tänavaruum</a:t>
            </a:r>
            <a:r>
              <a:rPr lang="en-US" dirty="0"/>
              <a:t>” </a:t>
            </a:r>
            <a:r>
              <a:rPr lang="en-US" dirty="0" err="1"/>
              <a:t>koostamine</a:t>
            </a:r>
            <a:r>
              <a:rPr lang="en-US" dirty="0"/>
              <a:t> - </a:t>
            </a:r>
            <a:r>
              <a:rPr lang="en-US" dirty="0" err="1"/>
              <a:t>Kliimaministeerium</a:t>
            </a:r>
            <a:endParaRPr lang="en-US" dirty="0"/>
          </a:p>
          <a:p>
            <a:r>
              <a:rPr lang="en-US" dirty="0" err="1"/>
              <a:t>Täitmise</a:t>
            </a:r>
            <a:r>
              <a:rPr lang="en-US" dirty="0"/>
              <a:t> </a:t>
            </a:r>
            <a:r>
              <a:rPr lang="en-US" dirty="0" err="1"/>
              <a:t>tähtaeg</a:t>
            </a:r>
            <a:r>
              <a:rPr lang="en-US" dirty="0"/>
              <a:t>: 1.09.2029; </a:t>
            </a:r>
            <a:r>
              <a:rPr lang="en-US" dirty="0" err="1"/>
              <a:t>maksumus</a:t>
            </a:r>
            <a:r>
              <a:rPr lang="en-US" dirty="0"/>
              <a:t>: 210.690 + km</a:t>
            </a:r>
          </a:p>
        </p:txBody>
      </p:sp>
      <p:pic>
        <p:nvPicPr>
          <p:cNvPr id="5" name="Picture 4" descr="The image shows a table with various dates and times, followed by company names and their respective identification numbers.&#10;&#10;AI-generated content may be incorrect.">
            <a:extLst>
              <a:ext uri="{FF2B5EF4-FFF2-40B4-BE49-F238E27FC236}">
                <a16:creationId xmlns:a16="http://schemas.microsoft.com/office/drawing/2014/main" id="{7DB66F81-70A5-F2E1-B108-9A36DB51F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382" y="2947433"/>
            <a:ext cx="9557363" cy="391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09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0956B-7C64-6CB4-A8F6-31F567015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M102 Tee </a:t>
            </a:r>
            <a:r>
              <a:rPr lang="en-US" dirty="0" err="1"/>
              <a:t>ehitamise</a:t>
            </a:r>
            <a:r>
              <a:rPr lang="en-US" dirty="0"/>
              <a:t> ja </a:t>
            </a:r>
            <a:r>
              <a:rPr lang="en-US" dirty="0" err="1"/>
              <a:t>korrashoiu</a:t>
            </a:r>
            <a:r>
              <a:rPr lang="en-US" dirty="0"/>
              <a:t> </a:t>
            </a:r>
            <a:r>
              <a:rPr lang="en-US" dirty="0" err="1"/>
              <a:t>terminid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38B7CE-5F9B-C907-AF3D-7006202DC0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6837" y="1825625"/>
            <a:ext cx="5742963" cy="4351338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 err="1"/>
              <a:t>Teehoid</a:t>
            </a:r>
            <a:endParaRPr lang="en-US" sz="5100" dirty="0"/>
          </a:p>
          <a:p>
            <a:r>
              <a:rPr lang="en-US" sz="5100" dirty="0"/>
              <a:t>Tee </a:t>
            </a:r>
            <a:r>
              <a:rPr lang="en-US" sz="5100" dirty="0" err="1"/>
              <a:t>rajamine</a:t>
            </a:r>
            <a:r>
              <a:rPr lang="en-US" sz="5100" dirty="0"/>
              <a:t> </a:t>
            </a:r>
            <a:r>
              <a:rPr lang="en-US" sz="3600" dirty="0"/>
              <a:t>(</a:t>
            </a:r>
            <a:r>
              <a:rPr lang="en-US" sz="3600" dirty="0" err="1"/>
              <a:t>tekib</a:t>
            </a:r>
            <a:r>
              <a:rPr lang="en-US" sz="3600" dirty="0"/>
              <a:t> </a:t>
            </a:r>
            <a:r>
              <a:rPr lang="en-US" sz="3600" dirty="0" err="1"/>
              <a:t>uus</a:t>
            </a:r>
            <a:r>
              <a:rPr lang="en-US" sz="3600" dirty="0"/>
              <a:t> tee)</a:t>
            </a:r>
            <a:endParaRPr lang="en-US" sz="5100" dirty="0"/>
          </a:p>
          <a:p>
            <a:r>
              <a:rPr lang="en-US" sz="5100" dirty="0"/>
              <a:t>Tee </a:t>
            </a:r>
            <a:r>
              <a:rPr lang="en-US" sz="5100" dirty="0" err="1"/>
              <a:t>ümberehitamine</a:t>
            </a:r>
            <a:endParaRPr lang="en-US" sz="5100" dirty="0"/>
          </a:p>
          <a:p>
            <a:r>
              <a:rPr lang="en-US" sz="5100" dirty="0"/>
              <a:t>Tee </a:t>
            </a:r>
            <a:r>
              <a:rPr lang="en-US" sz="5100" dirty="0" err="1"/>
              <a:t>laiendamine</a:t>
            </a:r>
            <a:r>
              <a:rPr lang="en-US" sz="5100" dirty="0"/>
              <a:t> </a:t>
            </a:r>
            <a:r>
              <a:rPr lang="en-US" sz="3600" dirty="0"/>
              <a:t>(tee </a:t>
            </a:r>
            <a:r>
              <a:rPr lang="en-US" sz="3600" dirty="0" err="1"/>
              <a:t>klassi</a:t>
            </a:r>
            <a:r>
              <a:rPr lang="en-US" sz="3600" dirty="0"/>
              <a:t> </a:t>
            </a:r>
            <a:r>
              <a:rPr lang="en-US" sz="3600" dirty="0" err="1"/>
              <a:t>muutmine</a:t>
            </a:r>
            <a:r>
              <a:rPr lang="en-US" sz="3600" dirty="0"/>
              <a:t>, </a:t>
            </a:r>
            <a:r>
              <a:rPr lang="en-US" sz="3600" dirty="0" err="1"/>
              <a:t>täiendavad</a:t>
            </a:r>
            <a:r>
              <a:rPr lang="en-US" sz="3600" dirty="0"/>
              <a:t> </a:t>
            </a:r>
            <a:r>
              <a:rPr lang="en-US" sz="3600" dirty="0" err="1"/>
              <a:t>sõidurajad</a:t>
            </a:r>
            <a:r>
              <a:rPr lang="en-US" sz="3600" dirty="0"/>
              <a:t> </a:t>
            </a:r>
            <a:r>
              <a:rPr lang="en-US" sz="3600" dirty="0" err="1"/>
              <a:t>või</a:t>
            </a:r>
            <a:r>
              <a:rPr lang="en-US" sz="3600" dirty="0"/>
              <a:t> </a:t>
            </a:r>
            <a:r>
              <a:rPr lang="en-US" sz="3600" dirty="0" err="1"/>
              <a:t>parkimiskohad</a:t>
            </a:r>
            <a:r>
              <a:rPr lang="en-US" sz="3600" dirty="0"/>
              <a:t>)</a:t>
            </a:r>
            <a:endParaRPr lang="en-US" sz="5100" dirty="0"/>
          </a:p>
          <a:p>
            <a:r>
              <a:rPr lang="en-US" sz="5100" dirty="0"/>
              <a:t>Tee </a:t>
            </a:r>
            <a:r>
              <a:rPr lang="en-US" sz="5100" dirty="0" err="1"/>
              <a:t>osa</a:t>
            </a:r>
            <a:r>
              <a:rPr lang="en-US" sz="5100" dirty="0"/>
              <a:t> </a:t>
            </a:r>
            <a:r>
              <a:rPr lang="en-US" sz="5100" dirty="0" err="1"/>
              <a:t>asendamine</a:t>
            </a:r>
            <a:r>
              <a:rPr lang="en-US" sz="5100" dirty="0"/>
              <a:t> </a:t>
            </a:r>
            <a:r>
              <a:rPr lang="en-US" sz="5100" dirty="0" err="1"/>
              <a:t>samaväärsega</a:t>
            </a:r>
            <a:endParaRPr lang="en-US" sz="5100" dirty="0"/>
          </a:p>
          <a:p>
            <a:r>
              <a:rPr lang="en-US" sz="5100" dirty="0"/>
              <a:t>Tee </a:t>
            </a:r>
            <a:r>
              <a:rPr lang="en-US" sz="5100" dirty="0" err="1"/>
              <a:t>lammutamine</a:t>
            </a:r>
            <a:r>
              <a:rPr lang="en-US" sz="5100" dirty="0"/>
              <a:t> </a:t>
            </a:r>
            <a:r>
              <a:rPr lang="en-US" sz="3600" dirty="0"/>
              <a:t>(</a:t>
            </a:r>
            <a:r>
              <a:rPr lang="en-US" sz="3600" dirty="0" err="1"/>
              <a:t>eemaldatakse</a:t>
            </a:r>
            <a:r>
              <a:rPr lang="en-US" sz="3600" dirty="0"/>
              <a:t> </a:t>
            </a:r>
            <a:r>
              <a:rPr lang="en-US" sz="3600" dirty="0" err="1"/>
              <a:t>vähemalt</a:t>
            </a:r>
            <a:r>
              <a:rPr lang="en-US" sz="3600" dirty="0"/>
              <a:t> </a:t>
            </a:r>
            <a:r>
              <a:rPr lang="en-US" sz="3600" dirty="0" err="1"/>
              <a:t>kogu</a:t>
            </a:r>
            <a:r>
              <a:rPr lang="en-US" sz="3600" dirty="0"/>
              <a:t> </a:t>
            </a:r>
            <a:r>
              <a:rPr lang="en-US" sz="3600" dirty="0" err="1"/>
              <a:t>katend</a:t>
            </a:r>
            <a:r>
              <a:rPr lang="en-US" sz="3600" dirty="0"/>
              <a:t>)</a:t>
            </a:r>
            <a:endParaRPr lang="en-US" sz="5100" dirty="0"/>
          </a:p>
          <a:p>
            <a:r>
              <a:rPr lang="en-US" sz="5100" dirty="0"/>
              <a:t>Tee </a:t>
            </a:r>
            <a:r>
              <a:rPr lang="en-US" sz="5100" dirty="0" err="1"/>
              <a:t>korrashoid</a:t>
            </a:r>
            <a:endParaRPr lang="en-US" sz="51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84B364-2013-A1CC-521C-9EEA32B8B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4"/>
            <a:ext cx="5857613" cy="479748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Tee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asendamine</a:t>
            </a:r>
            <a:r>
              <a:rPr lang="en-US" dirty="0"/>
              <a:t> </a:t>
            </a:r>
            <a:r>
              <a:rPr lang="en-US" dirty="0" err="1"/>
              <a:t>samaväärsega</a:t>
            </a:r>
            <a:r>
              <a:rPr lang="en-US" dirty="0"/>
              <a:t> on </a:t>
            </a:r>
            <a:r>
              <a:rPr lang="en-US" dirty="0" err="1"/>
              <a:t>tegevus</a:t>
            </a:r>
            <a:r>
              <a:rPr lang="en-US" dirty="0"/>
              <a:t>, </a:t>
            </a:r>
            <a:r>
              <a:rPr lang="en-US" dirty="0" err="1"/>
              <a:t>mille</a:t>
            </a:r>
            <a:r>
              <a:rPr lang="en-US" dirty="0"/>
              <a:t> </a:t>
            </a:r>
            <a:r>
              <a:rPr lang="en-US" dirty="0" err="1"/>
              <a:t>käigus</a:t>
            </a:r>
            <a:r>
              <a:rPr lang="en-US" dirty="0"/>
              <a:t> tee </a:t>
            </a:r>
            <a:r>
              <a:rPr lang="en-US" dirty="0" err="1"/>
              <a:t>kahjustused</a:t>
            </a:r>
            <a:r>
              <a:rPr lang="en-US" dirty="0"/>
              <a:t> </a:t>
            </a:r>
            <a:r>
              <a:rPr lang="en-US" dirty="0" err="1"/>
              <a:t>kõrvaldatakse</a:t>
            </a:r>
            <a:r>
              <a:rPr lang="en-US" dirty="0"/>
              <a:t> ja </a:t>
            </a:r>
            <a:r>
              <a:rPr lang="en-US" dirty="0" err="1"/>
              <a:t>kulunud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kahjustatud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asendatakse</a:t>
            </a:r>
            <a:r>
              <a:rPr lang="en-US" dirty="0"/>
              <a:t>. Tee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samaväärsega</a:t>
            </a:r>
            <a:r>
              <a:rPr lang="en-US" dirty="0"/>
              <a:t> </a:t>
            </a:r>
            <a:r>
              <a:rPr lang="en-US" dirty="0" err="1"/>
              <a:t>asendamisena</a:t>
            </a:r>
            <a:r>
              <a:rPr lang="en-US" dirty="0"/>
              <a:t> </a:t>
            </a:r>
            <a:r>
              <a:rPr lang="en-US" dirty="0" err="1"/>
              <a:t>käsitletakse</a:t>
            </a:r>
            <a:r>
              <a:rPr lang="en-US" dirty="0"/>
              <a:t> </a:t>
            </a:r>
            <a:r>
              <a:rPr lang="en-US" dirty="0" err="1"/>
              <a:t>eelkõige</a:t>
            </a:r>
            <a:r>
              <a:rPr lang="en-US" dirty="0"/>
              <a:t> </a:t>
            </a:r>
            <a:r>
              <a:rPr lang="en-US" dirty="0" err="1"/>
              <a:t>järgmisi</a:t>
            </a:r>
            <a:r>
              <a:rPr lang="en-US" dirty="0"/>
              <a:t> </a:t>
            </a:r>
            <a:r>
              <a:rPr lang="en-US" dirty="0" err="1"/>
              <a:t>tegevusi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1) </a:t>
            </a:r>
            <a:r>
              <a:rPr lang="en-US" dirty="0" err="1"/>
              <a:t>kattega</a:t>
            </a:r>
            <a:r>
              <a:rPr lang="en-US" dirty="0"/>
              <a:t> </a:t>
            </a:r>
            <a:r>
              <a:rPr lang="en-US" dirty="0" err="1"/>
              <a:t>teele</a:t>
            </a:r>
            <a:r>
              <a:rPr lang="en-US" dirty="0"/>
              <a:t> </a:t>
            </a:r>
            <a:r>
              <a:rPr lang="en-US" dirty="0" err="1"/>
              <a:t>ühe</a:t>
            </a:r>
            <a:r>
              <a:rPr lang="en-US" dirty="0"/>
              <a:t>- ja </a:t>
            </a:r>
            <a:r>
              <a:rPr lang="en-US" dirty="0" err="1"/>
              <a:t>kahekihilise</a:t>
            </a:r>
            <a:r>
              <a:rPr lang="en-US" dirty="0"/>
              <a:t> </a:t>
            </a:r>
            <a:r>
              <a:rPr lang="en-US" dirty="0" err="1"/>
              <a:t>ülekatte</a:t>
            </a:r>
            <a:r>
              <a:rPr lang="en-US" dirty="0"/>
              <a:t> </a:t>
            </a:r>
            <a:r>
              <a:rPr lang="en-US" dirty="0" err="1"/>
              <a:t>tegemine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alumisi</a:t>
            </a:r>
            <a:r>
              <a:rPr lang="en-US" dirty="0"/>
              <a:t> </a:t>
            </a:r>
            <a:r>
              <a:rPr lang="en-US" dirty="0" err="1"/>
              <a:t>kihte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asendata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2) </a:t>
            </a:r>
            <a:r>
              <a:rPr lang="en-US" dirty="0" err="1"/>
              <a:t>jalgratta</a:t>
            </a:r>
            <a:r>
              <a:rPr lang="en-US" dirty="0"/>
              <a:t>- ja </a:t>
            </a:r>
            <a:r>
              <a:rPr lang="en-US" dirty="0" err="1"/>
              <a:t>jalgtee</a:t>
            </a:r>
            <a:r>
              <a:rPr lang="en-US" dirty="0"/>
              <a:t>, </a:t>
            </a:r>
            <a:r>
              <a:rPr lang="en-US" dirty="0" err="1"/>
              <a:t>jalgtee</a:t>
            </a:r>
            <a:r>
              <a:rPr lang="en-US" dirty="0"/>
              <a:t>, </a:t>
            </a:r>
            <a:r>
              <a:rPr lang="en-US" dirty="0" err="1"/>
              <a:t>jalgrattatee</a:t>
            </a:r>
            <a:r>
              <a:rPr lang="en-US" dirty="0"/>
              <a:t> ja </a:t>
            </a:r>
            <a:r>
              <a:rPr lang="en-US" dirty="0" err="1"/>
              <a:t>kõnnitee</a:t>
            </a:r>
            <a:r>
              <a:rPr lang="en-US" dirty="0"/>
              <a:t> </a:t>
            </a:r>
            <a:r>
              <a:rPr lang="en-US" dirty="0" err="1"/>
              <a:t>remontimine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3) </a:t>
            </a:r>
            <a:r>
              <a:rPr lang="en-US" dirty="0" err="1"/>
              <a:t>pindamine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4) </a:t>
            </a:r>
            <a:r>
              <a:rPr lang="en-US" dirty="0" err="1"/>
              <a:t>pikiroobaste</a:t>
            </a:r>
            <a:r>
              <a:rPr lang="en-US" dirty="0"/>
              <a:t> </a:t>
            </a:r>
            <a:r>
              <a:rPr lang="en-US" dirty="0" err="1"/>
              <a:t>remontimine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5) </a:t>
            </a:r>
            <a:r>
              <a:rPr lang="en-US" dirty="0" err="1"/>
              <a:t>kruusateede</a:t>
            </a:r>
            <a:r>
              <a:rPr lang="en-US" dirty="0"/>
              <a:t> </a:t>
            </a:r>
            <a:r>
              <a:rPr lang="en-US" dirty="0" err="1"/>
              <a:t>remontimine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6) </a:t>
            </a:r>
            <a:r>
              <a:rPr lang="en-US" dirty="0" err="1"/>
              <a:t>teepeenarde</a:t>
            </a:r>
            <a:r>
              <a:rPr lang="en-US" dirty="0"/>
              <a:t> </a:t>
            </a:r>
            <a:r>
              <a:rPr lang="en-US" dirty="0" err="1"/>
              <a:t>remontimine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7) </a:t>
            </a:r>
            <a:r>
              <a:rPr lang="en-US" dirty="0" err="1"/>
              <a:t>veeviimarite</a:t>
            </a:r>
            <a:r>
              <a:rPr lang="en-US" dirty="0"/>
              <a:t> </a:t>
            </a:r>
            <a:r>
              <a:rPr lang="en-US" dirty="0" err="1"/>
              <a:t>remontimine</a:t>
            </a:r>
            <a:r>
              <a:rPr lang="en-US" dirty="0"/>
              <a:t> ja </a:t>
            </a:r>
            <a:r>
              <a:rPr lang="en-US" dirty="0" err="1"/>
              <a:t>vahetamine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8) </a:t>
            </a:r>
            <a:r>
              <a:rPr lang="en-US" dirty="0" err="1"/>
              <a:t>liikluskorraldusvahendite</a:t>
            </a:r>
            <a:r>
              <a:rPr lang="en-US" dirty="0"/>
              <a:t> </a:t>
            </a:r>
            <a:r>
              <a:rPr lang="en-US" dirty="0" err="1"/>
              <a:t>remont</a:t>
            </a:r>
            <a:r>
              <a:rPr lang="en-US" dirty="0"/>
              <a:t> ja </a:t>
            </a:r>
            <a:r>
              <a:rPr lang="en-US" dirty="0" err="1"/>
              <a:t>vahetamine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9) </a:t>
            </a:r>
            <a:r>
              <a:rPr lang="en-US" dirty="0" err="1"/>
              <a:t>äärekivide</a:t>
            </a:r>
            <a:r>
              <a:rPr lang="en-US" dirty="0"/>
              <a:t> </a:t>
            </a:r>
            <a:r>
              <a:rPr lang="en-US" dirty="0" err="1"/>
              <a:t>remontimine</a:t>
            </a:r>
            <a:r>
              <a:rPr lang="en-US" dirty="0"/>
              <a:t> ja </a:t>
            </a:r>
            <a:r>
              <a:rPr lang="en-US" dirty="0" err="1"/>
              <a:t>vahetamine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10) </a:t>
            </a:r>
            <a:r>
              <a:rPr lang="en-US" dirty="0" err="1"/>
              <a:t>tehnovõrkude</a:t>
            </a:r>
            <a:r>
              <a:rPr lang="en-US" dirty="0"/>
              <a:t> </a:t>
            </a:r>
            <a:r>
              <a:rPr lang="en-US" dirty="0" err="1"/>
              <a:t>kaevude</a:t>
            </a:r>
            <a:r>
              <a:rPr lang="en-US" dirty="0"/>
              <a:t> </a:t>
            </a:r>
            <a:r>
              <a:rPr lang="en-US" dirty="0" err="1"/>
              <a:t>asendamine</a:t>
            </a:r>
            <a:r>
              <a:rPr lang="en-US" dirty="0"/>
              <a:t> ja </a:t>
            </a:r>
            <a:r>
              <a:rPr lang="en-US" dirty="0" err="1"/>
              <a:t>remontimine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Tee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asendamine</a:t>
            </a:r>
            <a:r>
              <a:rPr lang="en-US" dirty="0"/>
              <a:t> </a:t>
            </a:r>
            <a:r>
              <a:rPr lang="en-US" dirty="0" err="1"/>
              <a:t>samaväärsega</a:t>
            </a:r>
            <a:r>
              <a:rPr lang="en-US" dirty="0"/>
              <a:t> on ka need </a:t>
            </a:r>
            <a:r>
              <a:rPr lang="en-US" dirty="0" err="1"/>
              <a:t>ehitustööd</a:t>
            </a:r>
            <a:r>
              <a:rPr lang="en-US" dirty="0"/>
              <a:t>, </a:t>
            </a:r>
            <a:r>
              <a:rPr lang="en-US" dirty="0" err="1"/>
              <a:t>mida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käsitleta</a:t>
            </a:r>
            <a:r>
              <a:rPr lang="en-US" dirty="0"/>
              <a:t> </a:t>
            </a:r>
            <a:r>
              <a:rPr lang="en-US" dirty="0" err="1"/>
              <a:t>rajamise</a:t>
            </a:r>
            <a:r>
              <a:rPr lang="en-US" dirty="0"/>
              <a:t>, </a:t>
            </a:r>
            <a:r>
              <a:rPr lang="en-US" dirty="0" err="1"/>
              <a:t>ümberehitamise</a:t>
            </a:r>
            <a:r>
              <a:rPr lang="en-US" dirty="0"/>
              <a:t>, </a:t>
            </a:r>
            <a:r>
              <a:rPr lang="en-US" dirty="0" err="1"/>
              <a:t>laiendamise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lammutamisena</a:t>
            </a:r>
            <a:r>
              <a:rPr lang="en-US" dirty="0"/>
              <a:t> ja mis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avalda</a:t>
            </a:r>
            <a:r>
              <a:rPr lang="en-US" dirty="0"/>
              <a:t> </a:t>
            </a:r>
            <a:r>
              <a:rPr lang="en-US" dirty="0" err="1"/>
              <a:t>olulist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ümbritsevale</a:t>
            </a:r>
            <a:r>
              <a:rPr lang="en-US" dirty="0"/>
              <a:t> </a:t>
            </a:r>
            <a:r>
              <a:rPr lang="en-US" dirty="0" err="1"/>
              <a:t>keskkonnale</a:t>
            </a:r>
            <a:r>
              <a:rPr lang="en-US" dirty="0"/>
              <a:t> ja </a:t>
            </a:r>
            <a:r>
              <a:rPr lang="en-US" dirty="0" err="1"/>
              <a:t>oluliselt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muuda</a:t>
            </a:r>
            <a:r>
              <a:rPr lang="en-US" dirty="0"/>
              <a:t> tee </a:t>
            </a:r>
            <a:r>
              <a:rPr lang="en-US" dirty="0" err="1"/>
              <a:t>omadusi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815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9E316-84AF-9A21-ED36-46550A31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noProof="0" dirty="0" err="1"/>
              <a:t>Klim</a:t>
            </a:r>
            <a:r>
              <a:rPr lang="et-EE" noProof="0" dirty="0"/>
              <a:t> M71 (2023, TPN) ja </a:t>
            </a:r>
            <a:r>
              <a:rPr lang="et-EE" noProof="0" dirty="0" err="1"/>
              <a:t>TrAm</a:t>
            </a:r>
            <a:r>
              <a:rPr lang="et-EE" noProof="0" dirty="0"/>
              <a:t> TPJ (2026)</a:t>
            </a:r>
            <a:br>
              <a:rPr lang="en-US" noProof="0" dirty="0"/>
            </a:br>
            <a:r>
              <a:rPr lang="en-US" sz="2400" dirty="0">
                <a:hlinkClick r:id="rId3"/>
              </a:rPr>
              <a:t>Tee </a:t>
            </a:r>
            <a:r>
              <a:rPr lang="en-US" sz="2400" dirty="0" err="1">
                <a:hlinkClick r:id="rId3"/>
              </a:rPr>
              <a:t>projekteerimise</a:t>
            </a:r>
            <a:r>
              <a:rPr lang="en-US" sz="2400" dirty="0">
                <a:hlinkClick r:id="rId3"/>
              </a:rPr>
              <a:t> </a:t>
            </a:r>
            <a:r>
              <a:rPr lang="en-US" sz="2400" dirty="0" err="1">
                <a:hlinkClick r:id="rId3"/>
              </a:rPr>
              <a:t>normid-Riigi</a:t>
            </a:r>
            <a:r>
              <a:rPr lang="en-US" sz="2400" dirty="0">
                <a:hlinkClick r:id="rId3"/>
              </a:rPr>
              <a:t> </a:t>
            </a:r>
            <a:r>
              <a:rPr lang="en-US" sz="2400" dirty="0" err="1">
                <a:hlinkClick r:id="rId3"/>
              </a:rPr>
              <a:t>Teataja</a:t>
            </a:r>
            <a:r>
              <a:rPr lang="et-EE" noProof="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05AC9-FDBC-72DB-B7A6-A32DF2564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577" y="1690688"/>
            <a:ext cx="11329359" cy="5116978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t-EE" noProof="0" dirty="0"/>
              <a:t>Üldsätted - reguleerimisala, terminid, liiklusohutus, korrashoid, teenindustase, kasutu</a:t>
            </a:r>
            <a:r>
              <a:rPr lang="en-US" noProof="0" dirty="0"/>
              <a:t> </a:t>
            </a:r>
            <a:r>
              <a:rPr lang="et-EE" noProof="0" dirty="0"/>
              <a:t>siga, projektkiirus, nähtavus</a:t>
            </a:r>
            <a:endParaRPr lang="en-US" noProof="0" dirty="0"/>
          </a:p>
          <a:p>
            <a:pPr lvl="1"/>
            <a:r>
              <a:rPr lang="en-US" dirty="0" err="1"/>
              <a:t>Määruses</a:t>
            </a:r>
            <a:r>
              <a:rPr lang="en-US" dirty="0"/>
              <a:t> </a:t>
            </a:r>
            <a:r>
              <a:rPr lang="en-US" dirty="0" err="1"/>
              <a:t>sätestatud</a:t>
            </a:r>
            <a:r>
              <a:rPr lang="en-US" dirty="0"/>
              <a:t> </a:t>
            </a:r>
            <a:r>
              <a:rPr lang="en-US" dirty="0" err="1"/>
              <a:t>miinimumnõuetest</a:t>
            </a:r>
            <a:r>
              <a:rPr lang="en-US" dirty="0"/>
              <a:t> on </a:t>
            </a:r>
            <a:r>
              <a:rPr lang="en-US" dirty="0" err="1"/>
              <a:t>teeomaniku</a:t>
            </a:r>
            <a:r>
              <a:rPr lang="en-US" dirty="0"/>
              <a:t> </a:t>
            </a:r>
            <a:r>
              <a:rPr lang="en-US" dirty="0" err="1"/>
              <a:t>nõusolekul</a:t>
            </a:r>
            <a:r>
              <a:rPr lang="en-US" dirty="0"/>
              <a:t> </a:t>
            </a:r>
            <a:r>
              <a:rPr lang="en-US" dirty="0" err="1"/>
              <a:t>lubatud</a:t>
            </a:r>
            <a:r>
              <a:rPr lang="en-US" dirty="0"/>
              <a:t> </a:t>
            </a:r>
            <a:r>
              <a:rPr lang="en-US" dirty="0" err="1"/>
              <a:t>kõrvale</a:t>
            </a:r>
            <a:r>
              <a:rPr lang="en-US" dirty="0"/>
              <a:t> </a:t>
            </a:r>
            <a:r>
              <a:rPr lang="en-US" dirty="0" err="1"/>
              <a:t>kalduda</a:t>
            </a:r>
            <a:r>
              <a:rPr lang="en-US" dirty="0"/>
              <a:t> </a:t>
            </a:r>
            <a:r>
              <a:rPr lang="en-US" dirty="0" err="1"/>
              <a:t>alternatiivsete</a:t>
            </a:r>
            <a:r>
              <a:rPr lang="en-US" dirty="0"/>
              <a:t> </a:t>
            </a:r>
            <a:r>
              <a:rPr lang="en-US" dirty="0" err="1"/>
              <a:t>projektlahenduste</a:t>
            </a:r>
            <a:r>
              <a:rPr lang="en-US" dirty="0"/>
              <a:t> </a:t>
            </a:r>
            <a:r>
              <a:rPr lang="en-US" dirty="0" err="1"/>
              <a:t>katsetamiseks</a:t>
            </a:r>
            <a:r>
              <a:rPr lang="en-US" dirty="0"/>
              <a:t>, </a:t>
            </a:r>
            <a:r>
              <a:rPr lang="en-US" dirty="0" err="1"/>
              <a:t>sealjuures</a:t>
            </a:r>
            <a:r>
              <a:rPr lang="en-US" dirty="0"/>
              <a:t> </a:t>
            </a:r>
            <a:r>
              <a:rPr lang="en-US" dirty="0" err="1"/>
              <a:t>tagatakse</a:t>
            </a:r>
            <a:r>
              <a:rPr lang="en-US" dirty="0"/>
              <a:t> </a:t>
            </a:r>
            <a:r>
              <a:rPr lang="en-US" dirty="0" err="1"/>
              <a:t>kõigile</a:t>
            </a:r>
            <a:r>
              <a:rPr lang="en-US" dirty="0"/>
              <a:t> </a:t>
            </a:r>
            <a:r>
              <a:rPr lang="en-US" dirty="0" err="1"/>
              <a:t>liiklejatele</a:t>
            </a:r>
            <a:r>
              <a:rPr lang="en-US" dirty="0"/>
              <a:t> </a:t>
            </a:r>
            <a:r>
              <a:rPr lang="en-US" dirty="0" err="1"/>
              <a:t>ohutud</a:t>
            </a:r>
            <a:r>
              <a:rPr lang="en-US" dirty="0"/>
              <a:t> </a:t>
            </a:r>
            <a:r>
              <a:rPr lang="en-US" dirty="0" err="1"/>
              <a:t>liiklemistingimused</a:t>
            </a:r>
            <a:r>
              <a:rPr lang="en-US" dirty="0"/>
              <a:t>. </a:t>
            </a:r>
            <a:r>
              <a:rPr lang="en-US" dirty="0" err="1"/>
              <a:t>Projektlahenduses</a:t>
            </a:r>
            <a:r>
              <a:rPr lang="en-US" dirty="0"/>
              <a:t> </a:t>
            </a:r>
            <a:r>
              <a:rPr lang="en-US" dirty="0" err="1"/>
              <a:t>miinimumnõuetest</a:t>
            </a:r>
            <a:r>
              <a:rPr lang="en-US" dirty="0"/>
              <a:t> </a:t>
            </a:r>
            <a:r>
              <a:rPr lang="en-US" dirty="0" err="1"/>
              <a:t>kõrvalekaldumist</a:t>
            </a:r>
            <a:r>
              <a:rPr lang="en-US" dirty="0"/>
              <a:t> </a:t>
            </a:r>
            <a:r>
              <a:rPr lang="en-US" dirty="0" err="1"/>
              <a:t>tuleb</a:t>
            </a:r>
            <a:r>
              <a:rPr lang="en-US" dirty="0"/>
              <a:t> </a:t>
            </a:r>
            <a:r>
              <a:rPr lang="en-US" dirty="0" err="1"/>
              <a:t>põhjendada</a:t>
            </a:r>
            <a:r>
              <a:rPr lang="en-US" dirty="0"/>
              <a:t>.</a:t>
            </a:r>
            <a:endParaRPr lang="et-EE" noProof="0" dirty="0"/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Ristlõike põhielemendid - laius, külgnev vaba ruum, kõrgusgabariit, äärekivi</a:t>
            </a:r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Geomeetria - kalded, plaanikõverik ja viraaž, siirdekõverik, laiend, </a:t>
            </a:r>
            <a:r>
              <a:rPr lang="et-EE" noProof="0" dirty="0" err="1"/>
              <a:t>püstkõverik</a:t>
            </a:r>
            <a:r>
              <a:rPr lang="et-EE" noProof="0" dirty="0"/>
              <a:t>, </a:t>
            </a:r>
            <a:r>
              <a:rPr lang="et-EE" noProof="0" dirty="0" err="1"/>
              <a:t>puhkekoht</a:t>
            </a:r>
            <a:r>
              <a:rPr lang="et-EE" noProof="0" dirty="0"/>
              <a:t>-teenindusjaam-parkla</a:t>
            </a:r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Ristmikud ja liiklussõlmed - lõikumised, vahekaugused, nähtavus, pöörded, nihutatud harud, ring, liiklussõlm, raudtee</a:t>
            </a:r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Konstruktsioon – </a:t>
            </a:r>
            <a:r>
              <a:rPr lang="et-EE" dirty="0"/>
              <a:t>üldnõuded, aluspinnas, muldkeha, nõlv, haardetegur, vee äravool, tuisuohutus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Rajatis</a:t>
            </a:r>
            <a:r>
              <a:rPr lang="en-US" dirty="0"/>
              <a:t> – sild, </a:t>
            </a:r>
            <a:r>
              <a:rPr lang="en-US" dirty="0" err="1"/>
              <a:t>truup</a:t>
            </a:r>
            <a:r>
              <a:rPr lang="en-US" dirty="0"/>
              <a:t>, </a:t>
            </a:r>
            <a:r>
              <a:rPr lang="en-US" dirty="0" err="1"/>
              <a:t>hüdromeetria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Kergliiklustee ja jalgrattarada</a:t>
            </a:r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Bussipeatus</a:t>
            </a:r>
            <a:r>
              <a:rPr lang="en-US" noProof="0" dirty="0"/>
              <a:t> – </a:t>
            </a:r>
            <a:r>
              <a:rPr lang="en-US" noProof="0" dirty="0" err="1"/>
              <a:t>põhjalik</a:t>
            </a:r>
            <a:r>
              <a:rPr lang="en-US" noProof="0" dirty="0"/>
              <a:t> </a:t>
            </a:r>
            <a:r>
              <a:rPr lang="en-US" noProof="0" dirty="0" err="1"/>
              <a:t>lahtiseletus</a:t>
            </a:r>
            <a:r>
              <a:rPr lang="en-US" noProof="0" dirty="0"/>
              <a:t> (</a:t>
            </a:r>
            <a:r>
              <a:rPr lang="en-US" noProof="0" dirty="0" err="1"/>
              <a:t>oluliselt</a:t>
            </a:r>
            <a:r>
              <a:rPr lang="en-US" noProof="0" dirty="0"/>
              <a:t> </a:t>
            </a:r>
            <a:r>
              <a:rPr lang="en-US" noProof="0" dirty="0" err="1"/>
              <a:t>laiem</a:t>
            </a:r>
            <a:r>
              <a:rPr lang="en-US" noProof="0" dirty="0"/>
              <a:t> </a:t>
            </a:r>
            <a:r>
              <a:rPr lang="en-US" noProof="0" dirty="0" err="1"/>
              <a:t>kui</a:t>
            </a:r>
            <a:r>
              <a:rPr lang="en-US" noProof="0" dirty="0"/>
              <a:t> EVS)</a:t>
            </a:r>
            <a:endParaRPr lang="et-EE" noProof="0" dirty="0"/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Liikluskorraldus</a:t>
            </a:r>
            <a:r>
              <a:rPr lang="en-US" noProof="0" dirty="0"/>
              <a:t> - </a:t>
            </a:r>
            <a:r>
              <a:rPr lang="en-US" noProof="0" dirty="0" err="1"/>
              <a:t>viited</a:t>
            </a:r>
            <a:r>
              <a:rPr lang="en-US" noProof="0" dirty="0"/>
              <a:t> </a:t>
            </a:r>
            <a:r>
              <a:rPr lang="en-US" noProof="0" dirty="0" err="1"/>
              <a:t>standarditele</a:t>
            </a:r>
            <a:r>
              <a:rPr lang="en-US" noProof="0" dirty="0"/>
              <a:t>, </a:t>
            </a:r>
            <a:r>
              <a:rPr lang="en-US" noProof="0" dirty="0" err="1"/>
              <a:t>tähispost</a:t>
            </a:r>
            <a:r>
              <a:rPr lang="en-US" noProof="0" dirty="0"/>
              <a:t>, </a:t>
            </a:r>
            <a:r>
              <a:rPr lang="en-US" noProof="0" dirty="0" err="1"/>
              <a:t>rahustamine</a:t>
            </a:r>
            <a:endParaRPr lang="et-EE" noProof="0" dirty="0"/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Teepiirdesüsteem</a:t>
            </a:r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Maastikukujundus ja müratõke</a:t>
            </a:r>
          </a:p>
          <a:p>
            <a:pPr marL="514350" indent="-514350">
              <a:buFont typeface="+mj-lt"/>
              <a:buAutoNum type="arabicPeriod"/>
            </a:pPr>
            <a:r>
              <a:rPr lang="et-EE" noProof="0" dirty="0"/>
              <a:t>Tehnovõrk</a:t>
            </a:r>
          </a:p>
        </p:txBody>
      </p:sp>
    </p:spTree>
    <p:extLst>
      <p:ext uri="{BB962C8B-B14F-4D97-AF65-F5344CB8AC3E}">
        <p14:creationId xmlns:p14="http://schemas.microsoft.com/office/powerpoint/2010/main" val="3041161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CBBB3-5882-E2A0-D839-1B7039FA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TrAm</a:t>
            </a:r>
            <a:r>
              <a:rPr lang="en-US" dirty="0"/>
              <a:t> TPJ = </a:t>
            </a:r>
            <a:r>
              <a:rPr lang="en-US" dirty="0" err="1"/>
              <a:t>ühtne</a:t>
            </a:r>
            <a:r>
              <a:rPr lang="en-US" dirty="0"/>
              <a:t> </a:t>
            </a:r>
            <a:r>
              <a:rPr lang="en-US" dirty="0" err="1"/>
              <a:t>dokument</a:t>
            </a:r>
            <a:br>
              <a:rPr lang="en-US" dirty="0"/>
            </a:br>
            <a:r>
              <a:rPr lang="en-US" sz="2800" dirty="0">
                <a:highlight>
                  <a:srgbClr val="00FFFF"/>
                </a:highlight>
              </a:rPr>
              <a:t>TPN </a:t>
            </a:r>
            <a:r>
              <a:rPr lang="en-US" sz="2800" dirty="0" err="1">
                <a:highlight>
                  <a:srgbClr val="00FFFF"/>
                </a:highlight>
              </a:rPr>
              <a:t>raames</a:t>
            </a:r>
            <a:r>
              <a:rPr lang="en-US" sz="2800" dirty="0">
                <a:highlight>
                  <a:srgbClr val="00FFFF"/>
                </a:highlight>
              </a:rPr>
              <a:t> </a:t>
            </a:r>
            <a:r>
              <a:rPr lang="en-US" sz="2800" dirty="0" err="1">
                <a:highlight>
                  <a:srgbClr val="00FFFF"/>
                </a:highlight>
              </a:rPr>
              <a:t>eraldi</a:t>
            </a:r>
            <a:r>
              <a:rPr lang="en-US" sz="2800" dirty="0">
                <a:highlight>
                  <a:srgbClr val="00FFFF"/>
                </a:highlight>
              </a:rPr>
              <a:t> </a:t>
            </a:r>
            <a:r>
              <a:rPr lang="en-US" sz="2800" dirty="0" err="1">
                <a:highlight>
                  <a:srgbClr val="00FFFF"/>
                </a:highlight>
              </a:rPr>
              <a:t>failid</a:t>
            </a:r>
            <a:r>
              <a:rPr lang="en-US" sz="2800" dirty="0">
                <a:highlight>
                  <a:srgbClr val="00FFFF"/>
                </a:highlight>
              </a:rPr>
              <a:t> – </a:t>
            </a:r>
            <a:r>
              <a:rPr lang="en-US" sz="2800" dirty="0" err="1">
                <a:highlight>
                  <a:srgbClr val="00FFFF"/>
                </a:highlight>
              </a:rPr>
              <a:t>tekst</a:t>
            </a:r>
            <a:r>
              <a:rPr lang="en-US" sz="2800" dirty="0">
                <a:highlight>
                  <a:srgbClr val="00FFFF"/>
                </a:highlight>
              </a:rPr>
              <a:t>, </a:t>
            </a:r>
            <a:r>
              <a:rPr lang="en-US" sz="2800" dirty="0" err="1">
                <a:highlight>
                  <a:srgbClr val="00FFFF"/>
                </a:highlight>
              </a:rPr>
              <a:t>graafika</a:t>
            </a:r>
            <a:r>
              <a:rPr lang="en-US" sz="2800" dirty="0">
                <a:highlight>
                  <a:srgbClr val="00FFFF"/>
                </a:highlight>
              </a:rPr>
              <a:t> ja </a:t>
            </a:r>
            <a:r>
              <a:rPr lang="en-US" sz="2800" dirty="0" err="1">
                <a:highlight>
                  <a:srgbClr val="00FFFF"/>
                </a:highlight>
              </a:rPr>
              <a:t>tabelid</a:t>
            </a:r>
            <a:br>
              <a:rPr lang="en-US" sz="2800" dirty="0">
                <a:highlight>
                  <a:srgbClr val="00FFFF"/>
                </a:highlight>
              </a:rPr>
            </a:br>
            <a:r>
              <a:rPr lang="en-US" sz="2200" dirty="0">
                <a:hlinkClick r:id="rId2"/>
              </a:rPr>
              <a:t>KT_025_J29_r2_Teede projekteerimine.pdf</a:t>
            </a:r>
            <a:r>
              <a:rPr lang="en-US" sz="2200" dirty="0"/>
              <a:t> ja pdf/dwg </a:t>
            </a:r>
            <a:r>
              <a:rPr lang="en-US" sz="2200" dirty="0" err="1">
                <a:solidFill>
                  <a:srgbClr val="FF0000"/>
                </a:solidFill>
              </a:rPr>
              <a:t>kuid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joonised</a:t>
            </a:r>
            <a:r>
              <a:rPr lang="en-US" sz="2200" dirty="0">
                <a:solidFill>
                  <a:srgbClr val="FF0000"/>
                </a:solidFill>
              </a:rPr>
              <a:t> on </a:t>
            </a:r>
            <a:r>
              <a:rPr lang="en-US" sz="2200" dirty="0" err="1">
                <a:solidFill>
                  <a:srgbClr val="FF0000"/>
                </a:solidFill>
              </a:rPr>
              <a:t>ikka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vigased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97063-7BCD-0220-4C85-C523102F8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2650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t-EE" dirty="0"/>
              <a:t>Üldsätted</a:t>
            </a:r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Ristlõike põhielemendid</a:t>
            </a:r>
            <a:r>
              <a:rPr lang="en-US" dirty="0"/>
              <a:t> – </a:t>
            </a:r>
            <a:r>
              <a:rPr lang="en-US" dirty="0" err="1"/>
              <a:t>sõidurajad</a:t>
            </a:r>
            <a:r>
              <a:rPr lang="en-US" dirty="0"/>
              <a:t>, </a:t>
            </a:r>
            <a:r>
              <a:rPr lang="en-US" dirty="0" err="1"/>
              <a:t>laiused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Geomeetria - </a:t>
            </a:r>
            <a:r>
              <a:rPr lang="en-US" dirty="0" err="1"/>
              <a:t>kõrgusgabariidid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Ristmikud ja liiklussõlmed - nähtavus, pöörde</a:t>
            </a:r>
            <a:r>
              <a:rPr lang="en-US" dirty="0" err="1"/>
              <a:t>koridorid</a:t>
            </a:r>
            <a:r>
              <a:rPr lang="en-US" dirty="0"/>
              <a:t>, </a:t>
            </a:r>
            <a:r>
              <a:rPr lang="en-US" dirty="0" err="1"/>
              <a:t>rambi</a:t>
            </a:r>
            <a:r>
              <a:rPr lang="en-US" dirty="0"/>
              <a:t> </a:t>
            </a:r>
            <a:r>
              <a:rPr lang="en-US" dirty="0" err="1"/>
              <a:t>raadius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Konstruktsioon – </a:t>
            </a:r>
            <a:r>
              <a:rPr lang="en-US" dirty="0"/>
              <a:t>ERALDI JUHEND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Rajatis</a:t>
            </a:r>
            <a:r>
              <a:rPr lang="en-US" dirty="0"/>
              <a:t> – </a:t>
            </a:r>
            <a:r>
              <a:rPr lang="en-US" dirty="0" err="1"/>
              <a:t>loomarajatised</a:t>
            </a:r>
            <a:r>
              <a:rPr lang="en-US" dirty="0"/>
              <a:t> (</a:t>
            </a:r>
            <a:r>
              <a:rPr lang="en-US" dirty="0" err="1"/>
              <a:t>ökodukt</a:t>
            </a:r>
            <a:r>
              <a:rPr lang="en-US" dirty="0"/>
              <a:t>, </a:t>
            </a:r>
            <a:r>
              <a:rPr lang="en-US" dirty="0" err="1"/>
              <a:t>altpääs</a:t>
            </a:r>
            <a:r>
              <a:rPr lang="en-US" dirty="0"/>
              <a:t>, </a:t>
            </a:r>
            <a:r>
              <a:rPr lang="en-US" dirty="0" err="1"/>
              <a:t>humadukt</a:t>
            </a:r>
            <a:r>
              <a:rPr lang="en-US" dirty="0"/>
              <a:t>)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Kergliiklustee ja jalgrattarada</a:t>
            </a:r>
            <a:r>
              <a:rPr lang="en-US" dirty="0"/>
              <a:t> – </a:t>
            </a:r>
            <a:r>
              <a:rPr lang="en-US" dirty="0" err="1"/>
              <a:t>põhjalik</a:t>
            </a:r>
            <a:r>
              <a:rPr lang="en-US" dirty="0"/>
              <a:t> </a:t>
            </a:r>
            <a:r>
              <a:rPr lang="en-US" dirty="0" err="1"/>
              <a:t>lahtiseletus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Bussipeatus</a:t>
            </a:r>
            <a:r>
              <a:rPr lang="en-US" dirty="0"/>
              <a:t> – </a:t>
            </a:r>
            <a:r>
              <a:rPr lang="en-US" dirty="0" err="1"/>
              <a:t>põhjalik</a:t>
            </a:r>
            <a:r>
              <a:rPr lang="en-US" dirty="0"/>
              <a:t> </a:t>
            </a:r>
            <a:r>
              <a:rPr lang="en-US" dirty="0" err="1"/>
              <a:t>lahtiseletus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Liikluskorraldus</a:t>
            </a:r>
            <a:r>
              <a:rPr lang="en-US" dirty="0"/>
              <a:t> – </a:t>
            </a:r>
            <a:r>
              <a:rPr lang="en-US" dirty="0" err="1"/>
              <a:t>künnised</a:t>
            </a:r>
            <a:r>
              <a:rPr lang="en-US" dirty="0"/>
              <a:t>, </a:t>
            </a:r>
            <a:r>
              <a:rPr lang="en-US" dirty="0" err="1"/>
              <a:t>loomataristu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Teepiirdesüsteem</a:t>
            </a:r>
            <a:r>
              <a:rPr lang="en-US" dirty="0"/>
              <a:t> – ERALDI JUHEND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Maastikukujundus ja müratõke</a:t>
            </a:r>
            <a:r>
              <a:rPr lang="en-US" dirty="0"/>
              <a:t> - </a:t>
            </a:r>
            <a:r>
              <a:rPr lang="en-US" dirty="0" err="1"/>
              <a:t>minimaalselt</a:t>
            </a:r>
            <a:endParaRPr lang="et-EE" dirty="0"/>
          </a:p>
          <a:p>
            <a:pPr marL="514350" indent="-514350">
              <a:buFont typeface="+mj-lt"/>
              <a:buAutoNum type="arabicPeriod"/>
            </a:pPr>
            <a:r>
              <a:rPr lang="et-EE" dirty="0"/>
              <a:t>Tehnovõrk</a:t>
            </a:r>
            <a:r>
              <a:rPr lang="en-US" dirty="0"/>
              <a:t> – ERALDI JUHEND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ighlight>
                  <a:srgbClr val="FFFF00"/>
                </a:highlight>
              </a:rPr>
              <a:t>Vormistamine</a:t>
            </a:r>
            <a:r>
              <a:rPr lang="en-US" dirty="0">
                <a:highlight>
                  <a:srgbClr val="FFFF00"/>
                </a:highlight>
              </a:rPr>
              <a:t>, </a:t>
            </a:r>
            <a:r>
              <a:rPr lang="en-US" dirty="0" err="1">
                <a:highlight>
                  <a:srgbClr val="FFFF00"/>
                </a:highlight>
              </a:rPr>
              <a:t>auditeerimine</a:t>
            </a:r>
            <a:endParaRPr lang="en-US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Parklad</a:t>
            </a:r>
            <a:r>
              <a:rPr lang="en-US" dirty="0"/>
              <a:t>, </a:t>
            </a:r>
            <a:r>
              <a:rPr lang="en-US" dirty="0" err="1"/>
              <a:t>puhkekohad</a:t>
            </a:r>
            <a:r>
              <a:rPr lang="en-US" dirty="0"/>
              <a:t>, </a:t>
            </a:r>
            <a:r>
              <a:rPr lang="en-US" dirty="0" err="1"/>
              <a:t>teenindusjaamad</a:t>
            </a:r>
            <a:r>
              <a:rPr lang="en-US" dirty="0"/>
              <a:t> (TPN </a:t>
            </a:r>
            <a:r>
              <a:rPr lang="en-US" dirty="0" err="1"/>
              <a:t>geomeetriast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ighlight>
                  <a:srgbClr val="FFFF00"/>
                </a:highlight>
              </a:rPr>
              <a:t>Keskkonnahoidliku</a:t>
            </a:r>
            <a:r>
              <a:rPr lang="en-US" dirty="0">
                <a:highlight>
                  <a:srgbClr val="FFFF00"/>
                </a:highlight>
              </a:rPr>
              <a:t> tee </a:t>
            </a:r>
            <a:r>
              <a:rPr lang="en-US" dirty="0" err="1">
                <a:highlight>
                  <a:srgbClr val="FFFF00"/>
                </a:highlight>
              </a:rPr>
              <a:t>projekteerimine</a:t>
            </a:r>
            <a:endParaRPr lang="en-US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highlight>
                  <a:srgbClr val="FFFF00"/>
                </a:highlight>
              </a:rPr>
              <a:t>Teehooldusega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seotud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lisanõuded</a:t>
            </a:r>
            <a:endParaRPr lang="et-EE" dirty="0">
              <a:highlight>
                <a:srgbClr val="FFFF00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882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32AA6-D814-80B1-5D51-E3A22BA4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M2 (2020) </a:t>
            </a:r>
            <a:r>
              <a:rPr lang="en-US" sz="2800" dirty="0">
                <a:hlinkClick r:id="rId2"/>
              </a:rPr>
              <a:t>Tee </a:t>
            </a:r>
            <a:r>
              <a:rPr lang="en-US" sz="2800" dirty="0" err="1">
                <a:hlinkClick r:id="rId2"/>
              </a:rPr>
              <a:t>ehitusprojektile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esitatavad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nõuded-Riigi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Teataja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03122-9B00-247C-99DB-C4B708A2E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9548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Üldnõuded</a:t>
            </a:r>
            <a:r>
              <a:rPr lang="en-US" dirty="0"/>
              <a:t> (</a:t>
            </a:r>
            <a:r>
              <a:rPr lang="en-US" dirty="0" err="1"/>
              <a:t>graafika</a:t>
            </a:r>
            <a:r>
              <a:rPr lang="en-US" dirty="0"/>
              <a:t>, </a:t>
            </a:r>
            <a:r>
              <a:rPr lang="en-US" dirty="0" err="1"/>
              <a:t>seletuskiri</a:t>
            </a:r>
            <a:r>
              <a:rPr lang="en-US" dirty="0"/>
              <a:t>, </a:t>
            </a:r>
            <a:r>
              <a:rPr lang="en-US" dirty="0" err="1"/>
              <a:t>töömahud</a:t>
            </a:r>
            <a:r>
              <a:rPr lang="en-US" dirty="0"/>
              <a:t>), EP/PP/TP</a:t>
            </a:r>
          </a:p>
          <a:p>
            <a:pPr lvl="1"/>
            <a:r>
              <a:rPr lang="en-US" dirty="0" err="1"/>
              <a:t>Avalikele</a:t>
            </a:r>
            <a:r>
              <a:rPr lang="en-US" dirty="0"/>
              <a:t> </a:t>
            </a:r>
            <a:r>
              <a:rPr lang="en-US" dirty="0" err="1"/>
              <a:t>teedele</a:t>
            </a:r>
            <a:r>
              <a:rPr lang="en-US" dirty="0"/>
              <a:t> ja </a:t>
            </a:r>
            <a:r>
              <a:rPr lang="en-US" dirty="0" err="1"/>
              <a:t>avalikkusele</a:t>
            </a:r>
            <a:r>
              <a:rPr lang="en-US" dirty="0"/>
              <a:t> </a:t>
            </a:r>
            <a:r>
              <a:rPr lang="en-US" dirty="0" err="1"/>
              <a:t>suunatud</a:t>
            </a:r>
            <a:r>
              <a:rPr lang="en-US" dirty="0"/>
              <a:t> </a:t>
            </a:r>
            <a:r>
              <a:rPr lang="en-US" dirty="0" err="1"/>
              <a:t>erateedele</a:t>
            </a:r>
            <a:endParaRPr lang="en-US" dirty="0"/>
          </a:p>
          <a:p>
            <a:pPr lvl="1"/>
            <a:r>
              <a:rPr lang="en-US" dirty="0" err="1"/>
              <a:t>Graafiline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koosneb</a:t>
            </a:r>
            <a:r>
              <a:rPr lang="en-US" dirty="0"/>
              <a:t> </a:t>
            </a:r>
            <a:r>
              <a:rPr lang="en-US" dirty="0" err="1"/>
              <a:t>joonistest</a:t>
            </a:r>
            <a:r>
              <a:rPr lang="en-US" dirty="0"/>
              <a:t> VÕI </a:t>
            </a:r>
            <a:r>
              <a:rPr lang="en-US" dirty="0" err="1"/>
              <a:t>infomudelist</a:t>
            </a:r>
            <a:r>
              <a:rPr lang="en-US" dirty="0"/>
              <a:t> VÕI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kombinatsioonist</a:t>
            </a:r>
            <a:r>
              <a:rPr lang="en-US" dirty="0"/>
              <a:t> (C3D, BIM)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Staadiumid</a:t>
            </a:r>
            <a:r>
              <a:rPr lang="en-US" dirty="0"/>
              <a:t> – </a:t>
            </a:r>
            <a:r>
              <a:rPr lang="en-US" dirty="0" err="1"/>
              <a:t>eskiis</a:t>
            </a:r>
            <a:r>
              <a:rPr lang="en-US" dirty="0"/>
              <a:t>-eel-</a:t>
            </a:r>
            <a:r>
              <a:rPr lang="en-US" dirty="0" err="1"/>
              <a:t>põhi</a:t>
            </a:r>
            <a:r>
              <a:rPr lang="en-US" dirty="0"/>
              <a:t>-</a:t>
            </a:r>
            <a:r>
              <a:rPr lang="en-US" dirty="0" err="1"/>
              <a:t>töö</a:t>
            </a:r>
            <a:r>
              <a:rPr lang="en-US" dirty="0"/>
              <a:t>; </a:t>
            </a:r>
            <a:r>
              <a:rPr lang="en-US" dirty="0" err="1"/>
              <a:t>muutmine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EP: </a:t>
            </a:r>
            <a:r>
              <a:rPr lang="en-US" dirty="0" err="1"/>
              <a:t>maavajaduse</a:t>
            </a:r>
            <a:r>
              <a:rPr lang="en-US" dirty="0"/>
              <a:t>, </a:t>
            </a:r>
            <a:r>
              <a:rPr lang="en-US" dirty="0" err="1"/>
              <a:t>teostatavuse</a:t>
            </a:r>
            <a:r>
              <a:rPr lang="en-US" dirty="0"/>
              <a:t> ja </a:t>
            </a:r>
            <a:r>
              <a:rPr lang="en-US" dirty="0" err="1"/>
              <a:t>maksumuse</a:t>
            </a:r>
            <a:r>
              <a:rPr lang="en-US" dirty="0"/>
              <a:t> </a:t>
            </a:r>
            <a:r>
              <a:rPr lang="en-US" dirty="0" err="1"/>
              <a:t>hinnangu</a:t>
            </a:r>
            <a:r>
              <a:rPr lang="en-US" dirty="0"/>
              <a:t> </a:t>
            </a:r>
            <a:r>
              <a:rPr lang="en-US" dirty="0" err="1"/>
              <a:t>tarbeks</a:t>
            </a:r>
            <a:r>
              <a:rPr lang="en-US" dirty="0"/>
              <a:t>, </a:t>
            </a:r>
            <a:r>
              <a:rPr lang="en-US" dirty="0" err="1"/>
              <a:t>võimalik</a:t>
            </a:r>
            <a:r>
              <a:rPr lang="en-US" dirty="0"/>
              <a:t> ka PE-</a:t>
            </a:r>
            <a:r>
              <a:rPr lang="en-US" dirty="0" err="1"/>
              <a:t>hankeks</a:t>
            </a:r>
            <a:endParaRPr lang="en-US" dirty="0"/>
          </a:p>
          <a:p>
            <a:pPr lvl="1"/>
            <a:r>
              <a:rPr lang="en-US" dirty="0"/>
              <a:t>PP: </a:t>
            </a:r>
            <a:r>
              <a:rPr lang="en-US" dirty="0" err="1"/>
              <a:t>reeglina</a:t>
            </a:r>
            <a:r>
              <a:rPr lang="en-US" dirty="0"/>
              <a:t> </a:t>
            </a:r>
            <a:r>
              <a:rPr lang="en-US" dirty="0" err="1"/>
              <a:t>ehitushanke</a:t>
            </a:r>
            <a:r>
              <a:rPr lang="en-US" dirty="0"/>
              <a:t> </a:t>
            </a:r>
            <a:r>
              <a:rPr lang="en-US" dirty="0" err="1"/>
              <a:t>korraldamiseks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Nõuded</a:t>
            </a:r>
            <a:r>
              <a:rPr lang="en-US" dirty="0"/>
              <a:t> EP </a:t>
            </a:r>
            <a:r>
              <a:rPr lang="en-US" dirty="0" err="1"/>
              <a:t>staadiumis</a:t>
            </a:r>
            <a:endParaRPr lang="en-US" dirty="0"/>
          </a:p>
          <a:p>
            <a:pPr lvl="1"/>
            <a:r>
              <a:rPr lang="en-US" dirty="0" err="1"/>
              <a:t>teiste</a:t>
            </a:r>
            <a:r>
              <a:rPr lang="en-US" dirty="0"/>
              <a:t> </a:t>
            </a:r>
            <a:r>
              <a:rPr lang="en-US" dirty="0" err="1"/>
              <a:t>riikide</a:t>
            </a:r>
            <a:r>
              <a:rPr lang="en-US" dirty="0"/>
              <a:t> </a:t>
            </a:r>
            <a:r>
              <a:rPr lang="en-US" dirty="0" err="1"/>
              <a:t>normide</a:t>
            </a:r>
            <a:r>
              <a:rPr lang="en-US" dirty="0"/>
              <a:t> </a:t>
            </a:r>
            <a:r>
              <a:rPr lang="en-US" dirty="0" err="1"/>
              <a:t>kasutamise</a:t>
            </a:r>
            <a:r>
              <a:rPr lang="en-US" dirty="0"/>
              <a:t> </a:t>
            </a:r>
            <a:r>
              <a:rPr lang="en-US" dirty="0" err="1"/>
              <a:t>võimalus</a:t>
            </a:r>
            <a:r>
              <a:rPr lang="en-US" dirty="0"/>
              <a:t> (</a:t>
            </a:r>
            <a:r>
              <a:rPr lang="en-US" dirty="0" err="1"/>
              <a:t>tänane</a:t>
            </a:r>
            <a:r>
              <a:rPr lang="en-US" dirty="0"/>
              <a:t> M71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sisalda</a:t>
            </a:r>
            <a:r>
              <a:rPr lang="en-US" dirty="0"/>
              <a:t>).</a:t>
            </a:r>
          </a:p>
          <a:p>
            <a:pPr lvl="1"/>
            <a:r>
              <a:rPr lang="en-US" dirty="0" err="1"/>
              <a:t>Seletuskiri</a:t>
            </a:r>
            <a:r>
              <a:rPr lang="en-US" dirty="0"/>
              <a:t> (</a:t>
            </a:r>
            <a:r>
              <a:rPr lang="en-US" dirty="0" err="1"/>
              <a:t>üldosa</a:t>
            </a:r>
            <a:r>
              <a:rPr lang="en-US" dirty="0"/>
              <a:t>, </a:t>
            </a:r>
            <a:r>
              <a:rPr lang="en-US" dirty="0" err="1"/>
              <a:t>olukorrakirjeldus</a:t>
            </a:r>
            <a:r>
              <a:rPr lang="en-US" dirty="0"/>
              <a:t>, </a:t>
            </a:r>
            <a:r>
              <a:rPr lang="en-US" dirty="0" err="1"/>
              <a:t>lahend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Graafika</a:t>
            </a:r>
            <a:r>
              <a:rPr lang="en-US" dirty="0"/>
              <a:t> </a:t>
            </a:r>
            <a:r>
              <a:rPr lang="en-US" dirty="0" err="1"/>
              <a:t>ulatuses</a:t>
            </a:r>
            <a:r>
              <a:rPr lang="en-US" dirty="0"/>
              <a:t>, mis on </a:t>
            </a:r>
            <a:r>
              <a:rPr lang="en-US" dirty="0" err="1"/>
              <a:t>vajalik</a:t>
            </a:r>
            <a:r>
              <a:rPr lang="en-US" dirty="0"/>
              <a:t> </a:t>
            </a:r>
            <a:r>
              <a:rPr lang="en-US" dirty="0" err="1"/>
              <a:t>ülesande</a:t>
            </a:r>
            <a:r>
              <a:rPr lang="en-US" dirty="0"/>
              <a:t> </a:t>
            </a:r>
            <a:r>
              <a:rPr lang="en-US" dirty="0" err="1"/>
              <a:t>piisavaks</a:t>
            </a:r>
            <a:r>
              <a:rPr lang="en-US" dirty="0"/>
              <a:t> </a:t>
            </a:r>
            <a:r>
              <a:rPr lang="en-US" dirty="0" err="1"/>
              <a:t>vastuseks</a:t>
            </a:r>
            <a:endParaRPr lang="en-US" dirty="0"/>
          </a:p>
          <a:p>
            <a:pPr lvl="2"/>
            <a:r>
              <a:rPr lang="en-US" dirty="0" err="1"/>
              <a:t>tellija</a:t>
            </a:r>
            <a:r>
              <a:rPr lang="en-US" dirty="0"/>
              <a:t> </a:t>
            </a:r>
            <a:r>
              <a:rPr lang="en-US" dirty="0" err="1"/>
              <a:t>soovib</a:t>
            </a:r>
            <a:r>
              <a:rPr lang="en-US" dirty="0"/>
              <a:t> </a:t>
            </a:r>
            <a:r>
              <a:rPr lang="en-US" dirty="0" err="1"/>
              <a:t>maksimaalset</a:t>
            </a:r>
            <a:r>
              <a:rPr lang="en-US" dirty="0"/>
              <a:t> </a:t>
            </a:r>
            <a:r>
              <a:rPr lang="en-US" dirty="0" err="1"/>
              <a:t>detailsust</a:t>
            </a:r>
            <a:r>
              <a:rPr lang="en-US" dirty="0"/>
              <a:t> ka </a:t>
            </a:r>
            <a:r>
              <a:rPr lang="en-US" dirty="0" err="1"/>
              <a:t>siis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see </a:t>
            </a:r>
            <a:r>
              <a:rPr lang="en-US" dirty="0" err="1"/>
              <a:t>sisuliselt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vajalik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Nõuded</a:t>
            </a:r>
            <a:r>
              <a:rPr lang="en-US" dirty="0"/>
              <a:t> PP </a:t>
            </a:r>
            <a:r>
              <a:rPr lang="en-US" dirty="0" err="1"/>
              <a:t>staadiumis</a:t>
            </a:r>
            <a:endParaRPr lang="en-US" dirty="0"/>
          </a:p>
          <a:p>
            <a:pPr lvl="1"/>
            <a:r>
              <a:rPr lang="en-US" dirty="0" err="1"/>
              <a:t>Seletuskiri</a:t>
            </a:r>
            <a:r>
              <a:rPr lang="en-US" dirty="0"/>
              <a:t> (</a:t>
            </a:r>
            <a:r>
              <a:rPr lang="en-US" dirty="0" err="1"/>
              <a:t>üldosa</a:t>
            </a:r>
            <a:r>
              <a:rPr lang="en-US" dirty="0"/>
              <a:t>, </a:t>
            </a:r>
            <a:r>
              <a:rPr lang="en-US" dirty="0" err="1"/>
              <a:t>olukorrakirjeldus</a:t>
            </a:r>
            <a:r>
              <a:rPr lang="en-US" dirty="0"/>
              <a:t>, </a:t>
            </a:r>
            <a:r>
              <a:rPr lang="en-US" dirty="0" err="1"/>
              <a:t>lahendus</a:t>
            </a:r>
            <a:r>
              <a:rPr lang="en-US" dirty="0"/>
              <a:t>, </a:t>
            </a:r>
            <a:r>
              <a:rPr lang="en-US" dirty="0" err="1"/>
              <a:t>tööde</a:t>
            </a:r>
            <a:r>
              <a:rPr lang="en-US" dirty="0"/>
              <a:t> </a:t>
            </a:r>
            <a:r>
              <a:rPr lang="en-US" dirty="0" err="1"/>
              <a:t>teostamine</a:t>
            </a:r>
            <a:r>
              <a:rPr lang="en-US" dirty="0"/>
              <a:t>, </a:t>
            </a:r>
            <a:r>
              <a:rPr lang="en-US" dirty="0" err="1"/>
              <a:t>hooldusjuhend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Graafika</a:t>
            </a:r>
            <a:r>
              <a:rPr lang="en-US" dirty="0"/>
              <a:t> (</a:t>
            </a:r>
            <a:r>
              <a:rPr lang="en-US" dirty="0" err="1"/>
              <a:t>plaan</a:t>
            </a:r>
            <a:r>
              <a:rPr lang="en-US" dirty="0"/>
              <a:t>, </a:t>
            </a:r>
            <a:r>
              <a:rPr lang="en-US" dirty="0" err="1"/>
              <a:t>liikluskorraldus</a:t>
            </a:r>
            <a:r>
              <a:rPr lang="en-US" dirty="0"/>
              <a:t>, </a:t>
            </a:r>
            <a:r>
              <a:rPr lang="en-US" dirty="0" err="1"/>
              <a:t>katend</a:t>
            </a:r>
            <a:r>
              <a:rPr lang="en-US" dirty="0"/>
              <a:t>, </a:t>
            </a:r>
            <a:r>
              <a:rPr lang="en-US" dirty="0" err="1"/>
              <a:t>haljastus</a:t>
            </a:r>
            <a:r>
              <a:rPr lang="en-US" dirty="0"/>
              <a:t>, </a:t>
            </a:r>
            <a:r>
              <a:rPr lang="en-US" dirty="0" err="1"/>
              <a:t>tehnovõrgud</a:t>
            </a:r>
            <a:r>
              <a:rPr lang="en-US" dirty="0"/>
              <a:t>, </a:t>
            </a:r>
            <a:r>
              <a:rPr lang="en-US" dirty="0" err="1"/>
              <a:t>rajatised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Muud</a:t>
            </a:r>
            <a:r>
              <a:rPr lang="en-US" dirty="0"/>
              <a:t> </a:t>
            </a:r>
            <a:r>
              <a:rPr lang="en-US" dirty="0" err="1"/>
              <a:t>projekti</a:t>
            </a:r>
            <a:r>
              <a:rPr lang="en-US" dirty="0"/>
              <a:t> </a:t>
            </a:r>
            <a:r>
              <a:rPr lang="en-US" dirty="0" err="1"/>
              <a:t>dokumendid</a:t>
            </a:r>
            <a:r>
              <a:rPr lang="en-US" dirty="0"/>
              <a:t> – </a:t>
            </a:r>
            <a:r>
              <a:rPr lang="en-US" dirty="0" err="1"/>
              <a:t>krundijaotuskava</a:t>
            </a:r>
            <a:r>
              <a:rPr lang="en-US" dirty="0"/>
              <a:t>, </a:t>
            </a:r>
            <a:r>
              <a:rPr lang="en-US" dirty="0" err="1"/>
              <a:t>töömahud</a:t>
            </a:r>
            <a:r>
              <a:rPr lang="en-US" dirty="0"/>
              <a:t>, </a:t>
            </a:r>
            <a:r>
              <a:rPr lang="en-US" dirty="0" err="1"/>
              <a:t>maksumus</a:t>
            </a:r>
            <a:endParaRPr lang="en-US" dirty="0"/>
          </a:p>
          <a:p>
            <a:r>
              <a:rPr lang="en-US" dirty="0" err="1"/>
              <a:t>Projekti</a:t>
            </a:r>
            <a:r>
              <a:rPr lang="en-US" dirty="0"/>
              <a:t> </a:t>
            </a:r>
            <a:r>
              <a:rPr lang="en-US" dirty="0" err="1"/>
              <a:t>kinnitab</a:t>
            </a:r>
            <a:r>
              <a:rPr lang="en-US" dirty="0"/>
              <a:t> </a:t>
            </a:r>
            <a:r>
              <a:rPr lang="en-US" dirty="0" err="1"/>
              <a:t>pädev</a:t>
            </a:r>
            <a:r>
              <a:rPr lang="en-US" dirty="0"/>
              <a:t> </a:t>
            </a:r>
            <a:r>
              <a:rPr lang="en-US" dirty="0" err="1"/>
              <a:t>isik</a:t>
            </a:r>
            <a:r>
              <a:rPr lang="en-US" dirty="0"/>
              <a:t> – KAS see on </a:t>
            </a:r>
            <a:r>
              <a:rPr lang="en-US" dirty="0" err="1"/>
              <a:t>firma</a:t>
            </a:r>
            <a:r>
              <a:rPr lang="en-US" dirty="0"/>
              <a:t> </a:t>
            </a:r>
            <a:r>
              <a:rPr lang="en-US" dirty="0" err="1"/>
              <a:t>poolt</a:t>
            </a:r>
            <a:r>
              <a:rPr lang="en-US" dirty="0"/>
              <a:t> MTR </a:t>
            </a:r>
            <a:r>
              <a:rPr lang="en-US" dirty="0" err="1"/>
              <a:t>kirjas</a:t>
            </a:r>
            <a:r>
              <a:rPr lang="en-US" dirty="0"/>
              <a:t> </a:t>
            </a:r>
            <a:r>
              <a:rPr lang="en-US" dirty="0" err="1"/>
              <a:t>olev</a:t>
            </a:r>
            <a:r>
              <a:rPr lang="en-US" dirty="0"/>
              <a:t>? M2 </a:t>
            </a:r>
            <a:r>
              <a:rPr lang="en-US" dirty="0" err="1"/>
              <a:t>järgi</a:t>
            </a:r>
            <a:r>
              <a:rPr lang="en-US" dirty="0"/>
              <a:t> </a:t>
            </a:r>
            <a:r>
              <a:rPr lang="en-US" dirty="0" err="1"/>
              <a:t>jah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0976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E007-B4B6-60CD-CA73-018FB7E9A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Seletuskiri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EEE3F-30C2-81C7-C410-C701D40DF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00" y="1430323"/>
            <a:ext cx="11679767" cy="460975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Üldosa</a:t>
            </a:r>
            <a:endParaRPr lang="en-US" dirty="0"/>
          </a:p>
          <a:p>
            <a:pPr lvl="1"/>
            <a:r>
              <a:rPr lang="en-US" sz="1800" dirty="0" err="1"/>
              <a:t>Nimetus</a:t>
            </a:r>
            <a:r>
              <a:rPr lang="en-US" sz="1800" dirty="0"/>
              <a:t>, </a:t>
            </a:r>
            <a:r>
              <a:rPr lang="en-US" sz="1800" dirty="0" err="1"/>
              <a:t>asukoht</a:t>
            </a:r>
            <a:r>
              <a:rPr lang="en-US" sz="1800" dirty="0"/>
              <a:t>, </a:t>
            </a:r>
            <a:r>
              <a:rPr lang="en-US" sz="1800" dirty="0" err="1"/>
              <a:t>seotus</a:t>
            </a:r>
            <a:r>
              <a:rPr lang="en-US" sz="1800" dirty="0"/>
              <a:t> </a:t>
            </a:r>
            <a:r>
              <a:rPr lang="en-US" sz="1800" dirty="0" err="1"/>
              <a:t>teedevõrguga</a:t>
            </a:r>
            <a:r>
              <a:rPr lang="en-US" sz="1800" dirty="0"/>
              <a:t>, tee </a:t>
            </a:r>
            <a:r>
              <a:rPr lang="en-US" sz="1800" dirty="0" err="1"/>
              <a:t>liik</a:t>
            </a:r>
            <a:endParaRPr lang="en-US" sz="1800" dirty="0"/>
          </a:p>
          <a:p>
            <a:pPr lvl="1"/>
            <a:r>
              <a:rPr lang="en-US" sz="1800" dirty="0" err="1"/>
              <a:t>Viited</a:t>
            </a:r>
            <a:r>
              <a:rPr lang="en-US" sz="1800" dirty="0"/>
              <a:t> </a:t>
            </a:r>
            <a:r>
              <a:rPr lang="en-US" sz="1800" dirty="0" err="1"/>
              <a:t>lähtematerjalidele</a:t>
            </a:r>
            <a:r>
              <a:rPr lang="en-US" sz="1800" dirty="0"/>
              <a:t>, </a:t>
            </a:r>
            <a:r>
              <a:rPr lang="en-US" sz="1800" dirty="0" err="1"/>
              <a:t>seotud</a:t>
            </a:r>
            <a:r>
              <a:rPr lang="en-US" sz="1800" dirty="0"/>
              <a:t> </a:t>
            </a:r>
            <a:r>
              <a:rPr lang="en-US" sz="1800" dirty="0" err="1"/>
              <a:t>uuringud</a:t>
            </a:r>
            <a:endParaRPr lang="en-US" sz="2000" dirty="0"/>
          </a:p>
          <a:p>
            <a:r>
              <a:rPr lang="en-US" dirty="0" err="1"/>
              <a:t>Olukorra</a:t>
            </a:r>
            <a:r>
              <a:rPr lang="en-US" dirty="0"/>
              <a:t> </a:t>
            </a:r>
            <a:r>
              <a:rPr lang="en-US" dirty="0" err="1"/>
              <a:t>kirjeldus</a:t>
            </a:r>
            <a:endParaRPr lang="en-US" dirty="0"/>
          </a:p>
          <a:p>
            <a:pPr lvl="1"/>
            <a:r>
              <a:rPr lang="en-US" sz="1800" dirty="0" err="1"/>
              <a:t>Hõlmatud</a:t>
            </a:r>
            <a:r>
              <a:rPr lang="en-US" sz="1800" dirty="0"/>
              <a:t> ala </a:t>
            </a:r>
            <a:r>
              <a:rPr lang="en-US" sz="1800" dirty="0" err="1"/>
              <a:t>kirjeldus</a:t>
            </a:r>
            <a:r>
              <a:rPr lang="en-US" sz="1800" dirty="0"/>
              <a:t> ja </a:t>
            </a:r>
            <a:r>
              <a:rPr lang="en-US" sz="1800" dirty="0" err="1"/>
              <a:t>uuringute</a:t>
            </a:r>
            <a:r>
              <a:rPr lang="en-US" sz="1800" dirty="0"/>
              <a:t> </a:t>
            </a:r>
            <a:r>
              <a:rPr lang="en-US" sz="1800" dirty="0" err="1"/>
              <a:t>kokkuvõtted</a:t>
            </a:r>
            <a:endParaRPr lang="en-US" sz="1800" dirty="0"/>
          </a:p>
          <a:p>
            <a:r>
              <a:rPr lang="en-US" dirty="0"/>
              <a:t>Projektlahendus</a:t>
            </a:r>
          </a:p>
          <a:p>
            <a:pPr lvl="1"/>
            <a:r>
              <a:rPr lang="en-US" sz="1800" dirty="0" err="1"/>
              <a:t>Lahenduse</a:t>
            </a:r>
            <a:r>
              <a:rPr lang="en-US" sz="1800" dirty="0"/>
              <a:t> </a:t>
            </a:r>
            <a:r>
              <a:rPr lang="en-US" sz="1800" dirty="0" err="1"/>
              <a:t>valik</a:t>
            </a:r>
            <a:r>
              <a:rPr lang="en-US" sz="1800" dirty="0"/>
              <a:t> ja </a:t>
            </a:r>
            <a:r>
              <a:rPr lang="en-US" sz="1800" dirty="0" err="1"/>
              <a:t>valiku</a:t>
            </a:r>
            <a:r>
              <a:rPr lang="en-US" sz="1800" dirty="0"/>
              <a:t> </a:t>
            </a:r>
            <a:r>
              <a:rPr lang="en-US" sz="1800" dirty="0" err="1"/>
              <a:t>põhjendused</a:t>
            </a:r>
            <a:endParaRPr lang="en-US" sz="1800" dirty="0"/>
          </a:p>
          <a:p>
            <a:pPr lvl="1"/>
            <a:r>
              <a:rPr lang="en-US" sz="1800" dirty="0" err="1"/>
              <a:t>Üldandmed</a:t>
            </a:r>
            <a:r>
              <a:rPr lang="en-US" sz="1800" dirty="0"/>
              <a:t> (</a:t>
            </a:r>
            <a:r>
              <a:rPr lang="en-US" sz="1800" dirty="0" err="1"/>
              <a:t>tehnilised</a:t>
            </a:r>
            <a:r>
              <a:rPr lang="en-US" sz="1800" dirty="0"/>
              <a:t> </a:t>
            </a:r>
            <a:r>
              <a:rPr lang="en-US" sz="1800" dirty="0" err="1"/>
              <a:t>andmed</a:t>
            </a:r>
            <a:r>
              <a:rPr lang="en-US" sz="1800" dirty="0"/>
              <a:t>, </a:t>
            </a:r>
            <a:r>
              <a:rPr lang="en-US" sz="1800" dirty="0" err="1"/>
              <a:t>kasutusiga</a:t>
            </a:r>
            <a:r>
              <a:rPr lang="en-US" sz="1800" dirty="0"/>
              <a:t>, </a:t>
            </a:r>
            <a:r>
              <a:rPr lang="en-US" sz="1800" dirty="0" err="1"/>
              <a:t>teenindustase</a:t>
            </a:r>
            <a:r>
              <a:rPr lang="en-US" sz="1800" dirty="0"/>
              <a:t>)</a:t>
            </a:r>
          </a:p>
          <a:p>
            <a:pPr lvl="1"/>
            <a:r>
              <a:rPr lang="en-US" sz="1800" dirty="0" err="1"/>
              <a:t>Plaan</a:t>
            </a:r>
            <a:r>
              <a:rPr lang="en-US" sz="1800" dirty="0"/>
              <a:t> (</a:t>
            </a:r>
            <a:r>
              <a:rPr lang="en-US" sz="1800" dirty="0" err="1"/>
              <a:t>asend</a:t>
            </a:r>
            <a:r>
              <a:rPr lang="en-US" sz="1800" dirty="0"/>
              <a:t>, </a:t>
            </a:r>
            <a:r>
              <a:rPr lang="en-US" sz="1800" dirty="0" err="1"/>
              <a:t>ristlõige</a:t>
            </a:r>
            <a:r>
              <a:rPr lang="en-US" sz="1800" dirty="0"/>
              <a:t>, </a:t>
            </a:r>
            <a:r>
              <a:rPr lang="en-US" sz="1800" dirty="0" err="1"/>
              <a:t>ristmikud</a:t>
            </a:r>
            <a:r>
              <a:rPr lang="en-US" sz="1800" dirty="0"/>
              <a:t>), </a:t>
            </a:r>
            <a:r>
              <a:rPr lang="en-US" sz="1800" dirty="0" err="1"/>
              <a:t>vertikaal</a:t>
            </a:r>
            <a:r>
              <a:rPr lang="en-US" sz="1800" dirty="0"/>
              <a:t> (</a:t>
            </a:r>
            <a:r>
              <a:rPr lang="en-US" sz="1800" dirty="0" err="1"/>
              <a:t>koos</a:t>
            </a:r>
            <a:r>
              <a:rPr lang="en-US" sz="1800" dirty="0"/>
              <a:t> </a:t>
            </a:r>
            <a:r>
              <a:rPr lang="en-US" sz="1800" dirty="0" err="1"/>
              <a:t>põhjendustega</a:t>
            </a:r>
            <a:r>
              <a:rPr lang="en-US" sz="1800" dirty="0"/>
              <a:t>), </a:t>
            </a:r>
            <a:r>
              <a:rPr lang="en-US" sz="1800" dirty="0" err="1"/>
              <a:t>muldkeha</a:t>
            </a:r>
            <a:r>
              <a:rPr lang="en-US" sz="1800" dirty="0"/>
              <a:t> (PP: </a:t>
            </a:r>
            <a:r>
              <a:rPr lang="en-US" sz="1800" dirty="0" err="1"/>
              <a:t>nõuded</a:t>
            </a:r>
            <a:r>
              <a:rPr lang="en-US" sz="1800" dirty="0"/>
              <a:t> </a:t>
            </a:r>
            <a:r>
              <a:rPr lang="en-US" sz="1800" dirty="0" err="1"/>
              <a:t>pinnasele</a:t>
            </a:r>
            <a:r>
              <a:rPr lang="en-US" sz="1800" dirty="0"/>
              <a:t>, </a:t>
            </a:r>
            <a:r>
              <a:rPr lang="en-US" sz="1800" dirty="0" err="1"/>
              <a:t>nõlvusele</a:t>
            </a:r>
            <a:r>
              <a:rPr lang="en-US" sz="1800" dirty="0"/>
              <a:t>, </a:t>
            </a:r>
            <a:r>
              <a:rPr lang="en-US" sz="1800" dirty="0" err="1"/>
              <a:t>tihendustegurile</a:t>
            </a:r>
            <a:r>
              <a:rPr lang="en-US" sz="1800" dirty="0"/>
              <a:t>), </a:t>
            </a:r>
            <a:r>
              <a:rPr lang="en-US" sz="1800" dirty="0" err="1"/>
              <a:t>katend</a:t>
            </a:r>
            <a:r>
              <a:rPr lang="en-US" sz="1800" dirty="0"/>
              <a:t> (</a:t>
            </a:r>
            <a:r>
              <a:rPr lang="en-US" sz="1800" dirty="0" err="1"/>
              <a:t>liiklus</a:t>
            </a:r>
            <a:r>
              <a:rPr lang="en-US" sz="1800" dirty="0"/>
              <a:t>, </a:t>
            </a:r>
            <a:r>
              <a:rPr lang="en-US" sz="1800" dirty="0" err="1"/>
              <a:t>koormus</a:t>
            </a:r>
            <a:r>
              <a:rPr lang="en-US" sz="1800" dirty="0"/>
              <a:t>, </a:t>
            </a:r>
            <a:r>
              <a:rPr lang="en-US" sz="1800" dirty="0" err="1"/>
              <a:t>arvutused</a:t>
            </a:r>
            <a:r>
              <a:rPr lang="en-US" sz="1800" dirty="0"/>
              <a:t>, </a:t>
            </a:r>
            <a:r>
              <a:rPr lang="en-US" sz="1800" dirty="0" err="1"/>
              <a:t>vajalik</a:t>
            </a:r>
            <a:r>
              <a:rPr lang="en-US" sz="1800" dirty="0"/>
              <a:t> </a:t>
            </a:r>
            <a:r>
              <a:rPr lang="en-US" sz="1800" dirty="0" err="1"/>
              <a:t>elastsusmoodul</a:t>
            </a:r>
            <a:r>
              <a:rPr lang="en-US" sz="1800" dirty="0"/>
              <a:t>, </a:t>
            </a:r>
            <a:r>
              <a:rPr lang="en-US" sz="1800" dirty="0" err="1"/>
              <a:t>valitud</a:t>
            </a:r>
            <a:r>
              <a:rPr lang="en-US" sz="1800" dirty="0"/>
              <a:t> </a:t>
            </a:r>
            <a:r>
              <a:rPr lang="en-US" sz="1800" dirty="0" err="1"/>
              <a:t>konstruktsioon</a:t>
            </a:r>
            <a:r>
              <a:rPr lang="en-US" sz="1800" dirty="0"/>
              <a:t>), PP: </a:t>
            </a:r>
            <a:r>
              <a:rPr lang="en-US" sz="1800" dirty="0" err="1"/>
              <a:t>materjalid</a:t>
            </a:r>
            <a:r>
              <a:rPr lang="en-US" sz="1800" dirty="0"/>
              <a:t> ja </a:t>
            </a:r>
            <a:r>
              <a:rPr lang="en-US" sz="1800" dirty="0" err="1"/>
              <a:t>nõuded</a:t>
            </a:r>
            <a:r>
              <a:rPr lang="en-US" sz="1800" dirty="0"/>
              <a:t>,</a:t>
            </a:r>
          </a:p>
          <a:p>
            <a:pPr lvl="1"/>
            <a:r>
              <a:rPr lang="en-US" sz="1800" dirty="0" err="1"/>
              <a:t>veeviimarid</a:t>
            </a:r>
            <a:r>
              <a:rPr lang="en-US" sz="1800" dirty="0"/>
              <a:t>, </a:t>
            </a:r>
            <a:r>
              <a:rPr lang="en-US" sz="1800" dirty="0" err="1"/>
              <a:t>konstruktsioonid</a:t>
            </a:r>
            <a:r>
              <a:rPr lang="en-US" sz="1800" dirty="0"/>
              <a:t>, </a:t>
            </a:r>
            <a:r>
              <a:rPr lang="en-US" sz="1800" dirty="0" err="1"/>
              <a:t>liikluskorraldus</a:t>
            </a:r>
            <a:r>
              <a:rPr lang="en-US" sz="1800" dirty="0"/>
              <a:t>, </a:t>
            </a:r>
            <a:r>
              <a:rPr lang="en-US" sz="1800" dirty="0" err="1"/>
              <a:t>tehnovõrgud</a:t>
            </a:r>
            <a:r>
              <a:rPr lang="en-US" sz="1800" dirty="0"/>
              <a:t>, </a:t>
            </a:r>
            <a:r>
              <a:rPr lang="en-US" sz="1800" dirty="0" err="1"/>
              <a:t>keskkond</a:t>
            </a:r>
            <a:r>
              <a:rPr lang="en-US" sz="1800" dirty="0"/>
              <a:t>, </a:t>
            </a:r>
            <a:r>
              <a:rPr lang="en-US" sz="1800" dirty="0" err="1"/>
              <a:t>maastikukujundus</a:t>
            </a:r>
            <a:endParaRPr lang="en-US" sz="1800" dirty="0"/>
          </a:p>
          <a:p>
            <a:r>
              <a:rPr lang="en-US" sz="2400" dirty="0"/>
              <a:t>PP: </a:t>
            </a:r>
            <a:r>
              <a:rPr lang="en-US" sz="2400" dirty="0" err="1"/>
              <a:t>tööde</a:t>
            </a:r>
            <a:r>
              <a:rPr lang="en-US" sz="2400" dirty="0"/>
              <a:t> </a:t>
            </a:r>
            <a:r>
              <a:rPr lang="en-US" sz="2400" dirty="0" err="1"/>
              <a:t>teostamine</a:t>
            </a:r>
            <a:r>
              <a:rPr lang="en-US" sz="2400" dirty="0"/>
              <a:t> ja </a:t>
            </a:r>
            <a:r>
              <a:rPr lang="en-US" sz="2400" dirty="0" err="1"/>
              <a:t>hooldusjuhend</a:t>
            </a: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DF105-76B2-DBBB-88C8-194ED7819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E74C-C330-4162-93F6-997E82196001}" type="datetime1">
              <a:rPr lang="en-US" smtClean="0"/>
              <a:t>9/7/2026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264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69D6-CB88-C93A-6683-AA085608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Graafiline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eelprojektis</a:t>
            </a:r>
            <a:r>
              <a:rPr lang="en-US" sz="2000" dirty="0"/>
              <a:t> </a:t>
            </a:r>
            <a:r>
              <a:rPr lang="en-US" sz="2000" dirty="0" err="1"/>
              <a:t>ulatuses</a:t>
            </a:r>
            <a:r>
              <a:rPr lang="en-US" sz="2000" dirty="0"/>
              <a:t> mis on </a:t>
            </a:r>
            <a:r>
              <a:rPr lang="en-US" sz="2000" dirty="0" err="1"/>
              <a:t>vajalik</a:t>
            </a:r>
            <a:r>
              <a:rPr lang="en-US" sz="2000" dirty="0"/>
              <a:t> EP </a:t>
            </a:r>
            <a:r>
              <a:rPr lang="en-US" sz="2000" dirty="0" err="1"/>
              <a:t>eesmärgi</a:t>
            </a:r>
            <a:r>
              <a:rPr lang="en-US" sz="2000" dirty="0"/>
              <a:t> </a:t>
            </a:r>
            <a:r>
              <a:rPr lang="en-US" sz="2000" dirty="0" err="1"/>
              <a:t>saavutamiseks</a:t>
            </a:r>
            <a:r>
              <a:rPr lang="en-US" sz="20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5EF5A-1997-F318-2388-35FF2578A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286" y="1583267"/>
            <a:ext cx="10850659" cy="43477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Asukohaskeem</a:t>
            </a:r>
            <a:endParaRPr lang="en-US" dirty="0"/>
          </a:p>
          <a:p>
            <a:r>
              <a:rPr lang="en-US" dirty="0" err="1"/>
              <a:t>Plaanilahendus</a:t>
            </a:r>
            <a:endParaRPr lang="en-US" dirty="0"/>
          </a:p>
          <a:p>
            <a:r>
              <a:rPr lang="en-US" dirty="0" err="1"/>
              <a:t>Liikluskorraldus</a:t>
            </a:r>
            <a:r>
              <a:rPr lang="en-US" dirty="0"/>
              <a:t> (</a:t>
            </a:r>
            <a:r>
              <a:rPr lang="en-US" dirty="0" err="1"/>
              <a:t>märgid</a:t>
            </a:r>
            <a:r>
              <a:rPr lang="en-US" dirty="0"/>
              <a:t>, </a:t>
            </a:r>
            <a:r>
              <a:rPr lang="en-US" dirty="0" err="1"/>
              <a:t>kattemärgised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 err="1"/>
              <a:t>Kõrguslik</a:t>
            </a:r>
            <a:r>
              <a:rPr lang="en-US" dirty="0"/>
              <a:t> </a:t>
            </a:r>
            <a:r>
              <a:rPr lang="en-US" dirty="0" err="1"/>
              <a:t>lahendus</a:t>
            </a:r>
            <a:r>
              <a:rPr lang="en-US" dirty="0"/>
              <a:t> (</a:t>
            </a:r>
            <a:r>
              <a:rPr lang="en-US" dirty="0" err="1"/>
              <a:t>vertikaal</a:t>
            </a:r>
            <a:r>
              <a:rPr lang="en-US" dirty="0"/>
              <a:t>, </a:t>
            </a:r>
            <a:r>
              <a:rPr lang="en-US" dirty="0" err="1"/>
              <a:t>pikiprofiil</a:t>
            </a:r>
            <a:r>
              <a:rPr lang="en-US" dirty="0"/>
              <a:t>)</a:t>
            </a:r>
          </a:p>
          <a:p>
            <a:r>
              <a:rPr lang="en-US" dirty="0" err="1"/>
              <a:t>Katend</a:t>
            </a:r>
            <a:endParaRPr lang="en-US" dirty="0"/>
          </a:p>
          <a:p>
            <a:r>
              <a:rPr lang="en-US" dirty="0" err="1"/>
              <a:t>Haljastus</a:t>
            </a:r>
            <a:endParaRPr lang="en-US" dirty="0"/>
          </a:p>
          <a:p>
            <a:r>
              <a:rPr lang="en-US" dirty="0" err="1"/>
              <a:t>Tehnovõrgud</a:t>
            </a:r>
            <a:endParaRPr lang="en-US" dirty="0"/>
          </a:p>
          <a:p>
            <a:r>
              <a:rPr lang="en-US" dirty="0" err="1"/>
              <a:t>Katendi</a:t>
            </a:r>
            <a:r>
              <a:rPr lang="en-US" dirty="0"/>
              <a:t> </a:t>
            </a:r>
            <a:r>
              <a:rPr lang="en-US" dirty="0" err="1"/>
              <a:t>taastamine</a:t>
            </a:r>
            <a:endParaRPr lang="en-US" dirty="0"/>
          </a:p>
          <a:p>
            <a:r>
              <a:rPr lang="en-US" dirty="0"/>
              <a:t>Silla, </a:t>
            </a:r>
            <a:r>
              <a:rPr lang="en-US" dirty="0" err="1"/>
              <a:t>viadukti</a:t>
            </a:r>
            <a:r>
              <a:rPr lang="en-US" dirty="0"/>
              <a:t>, </a:t>
            </a:r>
            <a:r>
              <a:rPr lang="en-US" dirty="0" err="1"/>
              <a:t>tugiseina</a:t>
            </a:r>
            <a:r>
              <a:rPr lang="en-US" dirty="0"/>
              <a:t> ja </a:t>
            </a:r>
            <a:r>
              <a:rPr lang="en-US" dirty="0" err="1"/>
              <a:t>müratõkkeseina</a:t>
            </a:r>
            <a:r>
              <a:rPr lang="en-US" dirty="0"/>
              <a:t> </a:t>
            </a:r>
            <a:r>
              <a:rPr lang="en-US" dirty="0" err="1"/>
              <a:t>lahendus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4C00C-CBF2-D570-F4FC-19F9D09F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7F79-D389-467B-800F-69CD990F0A4F}" type="datetime1">
              <a:rPr lang="en-US" smtClean="0"/>
              <a:t>9/7/2026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78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2B1B-8BD5-F46D-CA77-B79DBF7D5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Muud</a:t>
            </a:r>
            <a:r>
              <a:rPr lang="en-US" dirty="0"/>
              <a:t> </a:t>
            </a:r>
            <a:r>
              <a:rPr lang="en-US" dirty="0" err="1"/>
              <a:t>dokumendid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8CBE2-6F30-0BCA-D8BF-BCD8F506F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Krundijaotuskava</a:t>
            </a:r>
            <a:endParaRPr lang="en-US" dirty="0"/>
          </a:p>
          <a:p>
            <a:pPr lvl="1"/>
            <a:r>
              <a:rPr lang="en-US" dirty="0"/>
              <a:t>NB! </a:t>
            </a:r>
            <a:r>
              <a:rPr lang="en-US" dirty="0" err="1"/>
              <a:t>Läbirääkimised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tellija</a:t>
            </a:r>
            <a:r>
              <a:rPr lang="en-US" dirty="0"/>
              <a:t> </a:t>
            </a:r>
            <a:r>
              <a:rPr lang="en-US" dirty="0" err="1"/>
              <a:t>esindaja</a:t>
            </a:r>
            <a:r>
              <a:rPr lang="en-US" dirty="0"/>
              <a:t> </a:t>
            </a:r>
            <a:r>
              <a:rPr lang="en-US" dirty="0" err="1"/>
              <a:t>sest</a:t>
            </a:r>
            <a:r>
              <a:rPr lang="en-US" dirty="0"/>
              <a:t> </a:t>
            </a:r>
            <a:r>
              <a:rPr lang="en-US" dirty="0" err="1"/>
              <a:t>projekteerijal</a:t>
            </a:r>
            <a:r>
              <a:rPr lang="en-US" dirty="0"/>
              <a:t> pole </a:t>
            </a:r>
            <a:r>
              <a:rPr lang="en-US" dirty="0" err="1"/>
              <a:t>volitusi</a:t>
            </a:r>
            <a:endParaRPr lang="en-US" dirty="0"/>
          </a:p>
          <a:p>
            <a:pPr lvl="1"/>
            <a:r>
              <a:rPr lang="en-US" dirty="0" err="1"/>
              <a:t>Probleem</a:t>
            </a:r>
            <a:r>
              <a:rPr lang="en-US" dirty="0"/>
              <a:t> on </a:t>
            </a:r>
            <a:r>
              <a:rPr lang="en-US" dirty="0" err="1"/>
              <a:t>maaomanike</a:t>
            </a:r>
            <a:r>
              <a:rPr lang="en-US" dirty="0"/>
              <a:t> </a:t>
            </a:r>
            <a:r>
              <a:rPr lang="en-US" dirty="0" err="1"/>
              <a:t>leidmises</a:t>
            </a:r>
            <a:endParaRPr lang="en-US" dirty="0"/>
          </a:p>
          <a:p>
            <a:r>
              <a:rPr lang="en-US" dirty="0" err="1"/>
              <a:t>Töömahud</a:t>
            </a:r>
            <a:endParaRPr lang="en-US" dirty="0"/>
          </a:p>
          <a:p>
            <a:r>
              <a:rPr lang="en-US" dirty="0" err="1"/>
              <a:t>Eeldatava</a:t>
            </a:r>
            <a:r>
              <a:rPr lang="en-US" dirty="0"/>
              <a:t> </a:t>
            </a:r>
            <a:r>
              <a:rPr lang="en-US" dirty="0" err="1"/>
              <a:t>ehitusmaksumuse</a:t>
            </a:r>
            <a:r>
              <a:rPr lang="en-US" dirty="0"/>
              <a:t> </a:t>
            </a:r>
            <a:r>
              <a:rPr lang="en-US" dirty="0" err="1"/>
              <a:t>kalkulatsioon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B20A9-50B3-AAB1-A68E-F981A026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89D94-6088-4817-BE15-6FF04AD7024F}" type="datetime1">
              <a:rPr lang="en-US" smtClean="0"/>
              <a:t>9/7/2026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06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FA68B-644B-AA05-AE78-EDED331E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32" y="50538"/>
            <a:ext cx="10515600" cy="1325563"/>
          </a:xfrm>
        </p:spPr>
        <p:txBody>
          <a:bodyPr/>
          <a:lstStyle/>
          <a:p>
            <a:r>
              <a:rPr lang="en-US" dirty="0"/>
              <a:t>EIT #28 on </a:t>
            </a:r>
            <a:r>
              <a:rPr lang="en-US" dirty="0" err="1"/>
              <a:t>asendatud</a:t>
            </a:r>
            <a:r>
              <a:rPr lang="en-US" dirty="0"/>
              <a:t> – MTM M58 (2026)</a:t>
            </a:r>
            <a:br>
              <a:rPr lang="en-US" dirty="0"/>
            </a:br>
            <a:r>
              <a:rPr lang="en-US" sz="2800" dirty="0" err="1">
                <a:hlinkClick r:id="rId2"/>
              </a:rPr>
              <a:t>Nõuded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ehitise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ligipääsetavusele-Riigi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Teataja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096F1-FAF6-B4F7-08F4-025D5889E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141" y="1518407"/>
            <a:ext cx="11748782" cy="5289054"/>
          </a:xfrm>
        </p:spPr>
        <p:txBody>
          <a:bodyPr>
            <a:noAutofit/>
          </a:bodyPr>
          <a:lstStyle/>
          <a:p>
            <a:r>
              <a:rPr lang="en-US" sz="2400" dirty="0"/>
              <a:t>§3 </a:t>
            </a:r>
            <a:r>
              <a:rPr lang="en-US" sz="2400" dirty="0" err="1"/>
              <a:t>erandid</a:t>
            </a:r>
            <a:r>
              <a:rPr lang="en-US" sz="2400" dirty="0"/>
              <a:t> </a:t>
            </a:r>
            <a:r>
              <a:rPr lang="en-US" sz="2000" dirty="0"/>
              <a:t>– </a:t>
            </a:r>
            <a:r>
              <a:rPr lang="en-US" sz="1800" dirty="0" err="1"/>
              <a:t>miljööväärtuslik</a:t>
            </a:r>
            <a:r>
              <a:rPr lang="en-US" sz="1800" dirty="0"/>
              <a:t>, </a:t>
            </a:r>
            <a:r>
              <a:rPr lang="en-US" sz="1800" dirty="0" err="1"/>
              <a:t>ehitismälestis</a:t>
            </a:r>
            <a:r>
              <a:rPr lang="en-US" sz="1800" dirty="0"/>
              <a:t>, </a:t>
            </a:r>
            <a:r>
              <a:rPr lang="en-US" sz="1800" dirty="0" err="1"/>
              <a:t>ajaloomälestis</a:t>
            </a:r>
            <a:r>
              <a:rPr lang="en-US" sz="1800" dirty="0"/>
              <a:t>, </a:t>
            </a:r>
            <a:r>
              <a:rPr lang="en-US" sz="1800" dirty="0" err="1"/>
              <a:t>muinsuskaitseala</a:t>
            </a:r>
            <a:r>
              <a:rPr lang="en-US" sz="1800" dirty="0"/>
              <a:t>, UNESCO </a:t>
            </a:r>
            <a:r>
              <a:rPr lang="en-US" sz="1800" dirty="0" err="1"/>
              <a:t>maailmapärand</a:t>
            </a:r>
            <a:r>
              <a:rPr lang="en-US" sz="1800" dirty="0"/>
              <a:t> – </a:t>
            </a:r>
            <a:r>
              <a:rPr lang="en-US" sz="1800" dirty="0" err="1"/>
              <a:t>kuivõrd</a:t>
            </a:r>
            <a:r>
              <a:rPr lang="en-US" sz="1800" dirty="0"/>
              <a:t> </a:t>
            </a:r>
            <a:r>
              <a:rPr lang="en-US" sz="1800" dirty="0" err="1"/>
              <a:t>ei</a:t>
            </a:r>
            <a:r>
              <a:rPr lang="en-US" sz="1800" dirty="0"/>
              <a:t> ole </a:t>
            </a:r>
            <a:r>
              <a:rPr lang="en-US" sz="1800" dirty="0" err="1"/>
              <a:t>vastuolu</a:t>
            </a:r>
            <a:endParaRPr lang="en-US" sz="1800" dirty="0"/>
          </a:p>
          <a:p>
            <a:r>
              <a:rPr lang="en-US" sz="2400" dirty="0"/>
              <a:t>§6 </a:t>
            </a:r>
            <a:r>
              <a:rPr lang="en-US" sz="2400" dirty="0" err="1"/>
              <a:t>jalakäijate</a:t>
            </a:r>
            <a:r>
              <a:rPr lang="en-US" sz="2400" dirty="0"/>
              <a:t> </a:t>
            </a:r>
            <a:r>
              <a:rPr lang="en-US" sz="2400" dirty="0" err="1"/>
              <a:t>juurdepääsutee</a:t>
            </a:r>
            <a:r>
              <a:rPr lang="en-US" sz="2400" dirty="0"/>
              <a:t> </a:t>
            </a:r>
            <a:r>
              <a:rPr lang="en-US" sz="2000" dirty="0"/>
              <a:t>- </a:t>
            </a:r>
            <a:r>
              <a:rPr lang="en-US" sz="1800" dirty="0" err="1"/>
              <a:t>tasase</a:t>
            </a:r>
            <a:r>
              <a:rPr lang="en-US" sz="1800" dirty="0"/>
              <a:t>, </a:t>
            </a:r>
            <a:r>
              <a:rPr lang="en-US" sz="1800" dirty="0" err="1"/>
              <a:t>kõva</a:t>
            </a:r>
            <a:r>
              <a:rPr lang="en-US" sz="1800" dirty="0"/>
              <a:t> ja </a:t>
            </a:r>
            <a:r>
              <a:rPr lang="en-US" sz="1800" dirty="0" err="1"/>
              <a:t>libisemiskindla</a:t>
            </a:r>
            <a:r>
              <a:rPr lang="en-US" sz="1800" dirty="0"/>
              <a:t> </a:t>
            </a:r>
            <a:r>
              <a:rPr lang="en-US" sz="1800" dirty="0" err="1"/>
              <a:t>pinnakattega</a:t>
            </a:r>
            <a:r>
              <a:rPr lang="en-US" sz="1800" dirty="0"/>
              <a:t> ja </a:t>
            </a:r>
            <a:r>
              <a:rPr lang="en-US" sz="1800" dirty="0" err="1"/>
              <a:t>laiusega</a:t>
            </a:r>
            <a:r>
              <a:rPr lang="en-US" sz="1800" dirty="0"/>
              <a:t> </a:t>
            </a:r>
            <a:r>
              <a:rPr lang="en-US" sz="1800" dirty="0" err="1"/>
              <a:t>vähemalt</a:t>
            </a:r>
            <a:r>
              <a:rPr lang="en-US" sz="1800" dirty="0"/>
              <a:t> 1200 mm. </a:t>
            </a:r>
            <a:r>
              <a:rPr lang="en-US" sz="1800" dirty="0" err="1"/>
              <a:t>Pikikalle</a:t>
            </a:r>
            <a:r>
              <a:rPr lang="en-US" sz="1800" dirty="0"/>
              <a:t> </a:t>
            </a:r>
            <a:r>
              <a:rPr lang="en-US" sz="1800" dirty="0" err="1"/>
              <a:t>kuni</a:t>
            </a:r>
            <a:r>
              <a:rPr lang="en-US" sz="1800" dirty="0"/>
              <a:t> 5% (</a:t>
            </a:r>
            <a:r>
              <a:rPr lang="en-US" sz="1800" dirty="0" err="1"/>
              <a:t>erand</a:t>
            </a:r>
            <a:r>
              <a:rPr lang="en-US" sz="1800" dirty="0"/>
              <a:t> 8%)</a:t>
            </a:r>
            <a:endParaRPr lang="en-US" sz="2000" dirty="0"/>
          </a:p>
          <a:p>
            <a:r>
              <a:rPr lang="en-US" sz="2400" dirty="0"/>
              <a:t>§21 </a:t>
            </a:r>
            <a:r>
              <a:rPr lang="en-US" sz="2400" dirty="0" err="1"/>
              <a:t>parklad</a:t>
            </a:r>
            <a:endParaRPr lang="en-US" sz="2400" dirty="0"/>
          </a:p>
          <a:p>
            <a:pPr lvl="1"/>
            <a:r>
              <a:rPr lang="en-US" sz="1800" dirty="0" err="1"/>
              <a:t>Vähemalt</a:t>
            </a:r>
            <a:r>
              <a:rPr lang="en-US" sz="1800" dirty="0"/>
              <a:t> 1 </a:t>
            </a:r>
            <a:r>
              <a:rPr lang="en-US" sz="1800" dirty="0" err="1"/>
              <a:t>invakoht</a:t>
            </a:r>
            <a:r>
              <a:rPr lang="en-US" sz="1800" dirty="0"/>
              <a:t>, </a:t>
            </a:r>
            <a:r>
              <a:rPr lang="en-US" sz="1800" dirty="0" err="1"/>
              <a:t>üle</a:t>
            </a:r>
            <a:r>
              <a:rPr lang="en-US" sz="1800" dirty="0"/>
              <a:t> 20 </a:t>
            </a:r>
            <a:r>
              <a:rPr lang="en-US" sz="1800" dirty="0" err="1"/>
              <a:t>koha</a:t>
            </a:r>
            <a:r>
              <a:rPr lang="en-US" sz="1800" dirty="0"/>
              <a:t> – 1% </a:t>
            </a:r>
            <a:r>
              <a:rPr lang="en-US" sz="1800" dirty="0" err="1"/>
              <a:t>kohtadest</a:t>
            </a:r>
            <a:endParaRPr lang="en-US" sz="1800" dirty="0"/>
          </a:p>
          <a:p>
            <a:pPr lvl="1"/>
            <a:r>
              <a:rPr lang="en-US" sz="1800" dirty="0" err="1"/>
              <a:t>horisontaalne</a:t>
            </a:r>
            <a:r>
              <a:rPr lang="en-US" sz="1800" dirty="0"/>
              <a:t>, </a:t>
            </a:r>
            <a:r>
              <a:rPr lang="en-US" sz="1800" dirty="0" err="1"/>
              <a:t>tasase</a:t>
            </a:r>
            <a:r>
              <a:rPr lang="en-US" sz="1800" dirty="0"/>
              <a:t>, </a:t>
            </a:r>
            <a:r>
              <a:rPr lang="en-US" sz="1800" dirty="0" err="1"/>
              <a:t>kõva</a:t>
            </a:r>
            <a:r>
              <a:rPr lang="en-US" sz="1800" dirty="0"/>
              <a:t> ja </a:t>
            </a:r>
            <a:r>
              <a:rPr lang="en-US" sz="1800" dirty="0" err="1"/>
              <a:t>libisemiskindla</a:t>
            </a:r>
            <a:r>
              <a:rPr lang="en-US" sz="1800" dirty="0"/>
              <a:t> </a:t>
            </a:r>
            <a:r>
              <a:rPr lang="en-US" sz="1800" dirty="0" err="1"/>
              <a:t>kattega</a:t>
            </a:r>
            <a:r>
              <a:rPr lang="en-US" sz="1800" dirty="0"/>
              <a:t>; </a:t>
            </a:r>
            <a:r>
              <a:rPr lang="en-US" sz="1800" dirty="0" err="1"/>
              <a:t>piirnev</a:t>
            </a:r>
            <a:r>
              <a:rPr lang="en-US" sz="1800" dirty="0"/>
              <a:t> </a:t>
            </a:r>
            <a:r>
              <a:rPr lang="en-US" sz="1800" dirty="0" err="1"/>
              <a:t>äärekivi</a:t>
            </a:r>
            <a:r>
              <a:rPr lang="en-US" sz="1800" dirty="0"/>
              <a:t> 30 mm</a:t>
            </a:r>
            <a:endParaRPr lang="en-US" dirty="0"/>
          </a:p>
          <a:p>
            <a:r>
              <a:rPr lang="en-US" sz="2400" dirty="0"/>
              <a:t>§22 </a:t>
            </a:r>
            <a:r>
              <a:rPr lang="en-US" sz="2400" dirty="0" err="1"/>
              <a:t>kergliiklusteed</a:t>
            </a:r>
            <a:r>
              <a:rPr lang="en-US" sz="2400" dirty="0"/>
              <a:t> ja </a:t>
            </a:r>
            <a:r>
              <a:rPr lang="en-US" sz="2400" dirty="0" err="1"/>
              <a:t>väljakud</a:t>
            </a:r>
            <a:r>
              <a:rPr lang="en-US" sz="2400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Vähemalt</a:t>
            </a:r>
            <a:r>
              <a:rPr lang="en-US" sz="1800" dirty="0"/>
              <a:t> 1500 mm, </a:t>
            </a:r>
            <a:r>
              <a:rPr lang="en-US" sz="1800" dirty="0" err="1"/>
              <a:t>kuni</a:t>
            </a:r>
            <a:r>
              <a:rPr lang="en-US" sz="1800" dirty="0"/>
              <a:t> 6% </a:t>
            </a:r>
            <a:r>
              <a:rPr lang="en-US" sz="1800" dirty="0" err="1"/>
              <a:t>pikikalle</a:t>
            </a:r>
            <a:r>
              <a:rPr lang="en-US" sz="1800" dirty="0"/>
              <a:t>)</a:t>
            </a:r>
          </a:p>
          <a:p>
            <a:r>
              <a:rPr lang="en-US" sz="2400" dirty="0"/>
              <a:t>§23 </a:t>
            </a:r>
            <a:r>
              <a:rPr lang="en-US" sz="2400" dirty="0" err="1"/>
              <a:t>ülekäigurada</a:t>
            </a:r>
            <a:r>
              <a:rPr lang="en-US" sz="2400" dirty="0"/>
              <a:t>, </a:t>
            </a:r>
            <a:r>
              <a:rPr lang="en-US" sz="2400" dirty="0" err="1"/>
              <a:t>ohutussaared</a:t>
            </a:r>
            <a:r>
              <a:rPr lang="en-US" sz="2400" dirty="0"/>
              <a:t>, </a:t>
            </a:r>
            <a:r>
              <a:rPr lang="en-US" sz="2400" dirty="0" err="1"/>
              <a:t>foorid</a:t>
            </a:r>
            <a:endParaRPr lang="en-US" sz="2400" dirty="0"/>
          </a:p>
          <a:p>
            <a:pPr lvl="1"/>
            <a:r>
              <a:rPr lang="en-US" sz="1800" dirty="0"/>
              <a:t>KLT ja </a:t>
            </a:r>
            <a:r>
              <a:rPr lang="en-US" sz="1800" dirty="0" err="1"/>
              <a:t>ohutussaar</a:t>
            </a:r>
            <a:r>
              <a:rPr lang="en-US" sz="1800" dirty="0"/>
              <a:t> </a:t>
            </a:r>
            <a:r>
              <a:rPr lang="en-US" sz="1800" dirty="0" err="1"/>
              <a:t>ülekäiguraja</a:t>
            </a:r>
            <a:r>
              <a:rPr lang="en-US" sz="1800" dirty="0"/>
              <a:t> </a:t>
            </a:r>
            <a:r>
              <a:rPr lang="en-US" sz="1800" dirty="0" err="1"/>
              <a:t>laiuses</a:t>
            </a:r>
            <a:r>
              <a:rPr lang="en-US" sz="1800" dirty="0"/>
              <a:t> </a:t>
            </a:r>
            <a:r>
              <a:rPr lang="en-US" sz="1800" dirty="0" err="1"/>
              <a:t>taktiilse</a:t>
            </a:r>
            <a:r>
              <a:rPr lang="en-US" sz="1800" dirty="0"/>
              <a:t> </a:t>
            </a:r>
            <a:r>
              <a:rPr lang="en-US" sz="1800" dirty="0" err="1"/>
              <a:t>kattega</a:t>
            </a:r>
            <a:r>
              <a:rPr lang="en-US" sz="1800" dirty="0"/>
              <a:t>; </a:t>
            </a:r>
            <a:r>
              <a:rPr lang="en-US" sz="1800" dirty="0" err="1"/>
              <a:t>foor</a:t>
            </a:r>
            <a:r>
              <a:rPr lang="en-US" sz="1800" dirty="0"/>
              <a:t> </a:t>
            </a:r>
            <a:r>
              <a:rPr lang="en-US" sz="1800" dirty="0" err="1"/>
              <a:t>arvestab</a:t>
            </a:r>
            <a:r>
              <a:rPr lang="en-US" sz="1800" dirty="0"/>
              <a:t> </a:t>
            </a:r>
            <a:r>
              <a:rPr lang="en-US" sz="1800" dirty="0" err="1"/>
              <a:t>pimedatega</a:t>
            </a:r>
            <a:endParaRPr lang="en-US" sz="1800" dirty="0"/>
          </a:p>
          <a:p>
            <a:pPr lvl="1"/>
            <a:r>
              <a:rPr lang="en-US" sz="1800" dirty="0"/>
              <a:t>ÜR </a:t>
            </a:r>
            <a:r>
              <a:rPr lang="en-US" sz="1800" dirty="0" err="1"/>
              <a:t>peab</a:t>
            </a:r>
            <a:r>
              <a:rPr lang="en-US" sz="1800" dirty="0"/>
              <a:t> </a:t>
            </a:r>
            <a:r>
              <a:rPr lang="en-US" sz="1800" dirty="0" err="1"/>
              <a:t>olema</a:t>
            </a:r>
            <a:r>
              <a:rPr lang="en-US" sz="1800" dirty="0"/>
              <a:t> </a:t>
            </a:r>
            <a:r>
              <a:rPr lang="en-US" sz="1800" dirty="0" err="1"/>
              <a:t>tasase</a:t>
            </a:r>
            <a:r>
              <a:rPr lang="en-US" sz="1800" dirty="0"/>
              <a:t>, </a:t>
            </a:r>
            <a:r>
              <a:rPr lang="en-US" sz="1800" dirty="0" err="1"/>
              <a:t>kõva</a:t>
            </a:r>
            <a:r>
              <a:rPr lang="en-US" sz="1800" dirty="0"/>
              <a:t> ja </a:t>
            </a:r>
            <a:r>
              <a:rPr lang="en-US" sz="1800" dirty="0" err="1"/>
              <a:t>libisemiskindla</a:t>
            </a:r>
            <a:r>
              <a:rPr lang="en-US" sz="1800" dirty="0"/>
              <a:t> </a:t>
            </a:r>
            <a:r>
              <a:rPr lang="en-US" sz="1800" dirty="0" err="1"/>
              <a:t>pinnakattega</a:t>
            </a:r>
            <a:r>
              <a:rPr lang="en-US" sz="1800" dirty="0"/>
              <a:t>, mis </a:t>
            </a:r>
            <a:r>
              <a:rPr lang="en-US" sz="1800" dirty="0" err="1"/>
              <a:t>võimaldab</a:t>
            </a:r>
            <a:r>
              <a:rPr lang="en-US" sz="1800" dirty="0"/>
              <a:t> </a:t>
            </a:r>
            <a:r>
              <a:rPr lang="en-US" sz="1800" dirty="0" err="1"/>
              <a:t>liiklemist</a:t>
            </a:r>
            <a:r>
              <a:rPr lang="en-US" sz="1800" dirty="0"/>
              <a:t> </a:t>
            </a:r>
            <a:r>
              <a:rPr lang="en-US" sz="1800" dirty="0" err="1"/>
              <a:t>liikumisabivahendiga</a:t>
            </a:r>
            <a:r>
              <a:rPr lang="en-US" sz="1800" dirty="0"/>
              <a:t>.</a:t>
            </a:r>
            <a:endParaRPr lang="en-US" sz="1400" dirty="0"/>
          </a:p>
          <a:p>
            <a:r>
              <a:rPr lang="en-US" sz="2400" dirty="0"/>
              <a:t>§24 </a:t>
            </a:r>
            <a:r>
              <a:rPr lang="en-US" sz="2400" dirty="0" err="1"/>
              <a:t>ühissõidukipeatus</a:t>
            </a:r>
            <a:endParaRPr lang="en-US" sz="2400" dirty="0"/>
          </a:p>
          <a:p>
            <a:r>
              <a:rPr lang="en-US" sz="2400" dirty="0"/>
              <a:t>§25 </a:t>
            </a:r>
            <a:r>
              <a:rPr lang="en-US" sz="2400" dirty="0" err="1"/>
              <a:t>muud</a:t>
            </a:r>
            <a:r>
              <a:rPr lang="en-US" sz="2400" dirty="0"/>
              <a:t> </a:t>
            </a:r>
            <a:r>
              <a:rPr lang="en-US" sz="2400" dirty="0" err="1"/>
              <a:t>rajatised</a:t>
            </a:r>
            <a:r>
              <a:rPr lang="en-US" sz="2400" dirty="0"/>
              <a:t> (</a:t>
            </a:r>
            <a:r>
              <a:rPr lang="en-US" sz="2400" dirty="0" err="1"/>
              <a:t>invalifti</a:t>
            </a:r>
            <a:r>
              <a:rPr lang="en-US" sz="2400" dirty="0"/>
              <a:t> </a:t>
            </a:r>
            <a:r>
              <a:rPr lang="en-US" sz="2400" dirty="0" err="1"/>
              <a:t>vajadus</a:t>
            </a:r>
            <a:r>
              <a:rPr lang="en-US" sz="2400" dirty="0"/>
              <a:t>, </a:t>
            </a:r>
            <a:r>
              <a:rPr lang="en-US" sz="2400" dirty="0" err="1"/>
              <a:t>kaldteed</a:t>
            </a:r>
            <a:r>
              <a:rPr lang="en-US" sz="2400" dirty="0"/>
              <a:t>) - </a:t>
            </a:r>
            <a:r>
              <a:rPr lang="en-US" sz="1800" dirty="0" err="1"/>
              <a:t>kasutatav</a:t>
            </a:r>
            <a:r>
              <a:rPr lang="en-US" sz="1800" dirty="0"/>
              <a:t> </a:t>
            </a:r>
            <a:r>
              <a:rPr lang="en-US" sz="1800" dirty="0" err="1"/>
              <a:t>piire</a:t>
            </a:r>
            <a:r>
              <a:rPr lang="en-US" sz="1800" dirty="0"/>
              <a:t> </a:t>
            </a:r>
            <a:r>
              <a:rPr lang="en-US" sz="1800" dirty="0" err="1"/>
              <a:t>ei</a:t>
            </a:r>
            <a:r>
              <a:rPr lang="en-US" sz="1800" dirty="0"/>
              <a:t> </a:t>
            </a:r>
            <a:r>
              <a:rPr lang="en-US" sz="1800" dirty="0" err="1"/>
              <a:t>takistaks</a:t>
            </a:r>
            <a:r>
              <a:rPr lang="en-US" sz="1800" dirty="0"/>
              <a:t> </a:t>
            </a:r>
            <a:r>
              <a:rPr lang="en-US" sz="1800" dirty="0" err="1"/>
              <a:t>oluliselt</a:t>
            </a:r>
            <a:r>
              <a:rPr lang="en-US" sz="1800" dirty="0"/>
              <a:t> </a:t>
            </a:r>
            <a:r>
              <a:rPr lang="en-US" sz="1800" dirty="0" err="1"/>
              <a:t>nähtavust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99452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0F78-FD4E-06FC-A4F7-60B51FCA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Määrused</a:t>
            </a:r>
            <a:r>
              <a:rPr lang="en-US" dirty="0"/>
              <a:t> ja </a:t>
            </a:r>
            <a:r>
              <a:rPr lang="en-US" dirty="0" err="1"/>
              <a:t>TRAm</a:t>
            </a:r>
            <a:r>
              <a:rPr lang="en-US" dirty="0"/>
              <a:t> </a:t>
            </a:r>
            <a:r>
              <a:rPr lang="en-US" dirty="0" err="1"/>
              <a:t>juhendid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63A65-A2BD-A47B-5CB3-E3E522DEE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M92 – </a:t>
            </a:r>
            <a:r>
              <a:rPr lang="en-US" dirty="0" err="1"/>
              <a:t>seisundinõuded</a:t>
            </a:r>
            <a:endParaRPr lang="en-US" dirty="0"/>
          </a:p>
          <a:p>
            <a:r>
              <a:rPr lang="en-US" dirty="0"/>
              <a:t>M101 – </a:t>
            </a:r>
            <a:r>
              <a:rPr lang="en-US" dirty="0" err="1"/>
              <a:t>kvaliteedinõuded</a:t>
            </a:r>
            <a:endParaRPr lang="en-US" dirty="0"/>
          </a:p>
          <a:p>
            <a:r>
              <a:rPr lang="en-US" dirty="0"/>
              <a:t>M74 – </a:t>
            </a:r>
            <a:r>
              <a:rPr lang="en-US" dirty="0" err="1"/>
              <a:t>materjali</a:t>
            </a:r>
            <a:r>
              <a:rPr lang="en-US" dirty="0"/>
              <a:t> </a:t>
            </a:r>
            <a:r>
              <a:rPr lang="en-US" dirty="0" err="1"/>
              <a:t>nõuete</a:t>
            </a:r>
            <a:r>
              <a:rPr lang="en-US" dirty="0"/>
              <a:t> </a:t>
            </a:r>
            <a:r>
              <a:rPr lang="en-US" dirty="0" err="1"/>
              <a:t>deklareerimine</a:t>
            </a:r>
            <a:r>
              <a:rPr lang="en-US" dirty="0"/>
              <a:t> (</a:t>
            </a:r>
            <a:r>
              <a:rPr lang="en-US" dirty="0" err="1"/>
              <a:t>vt</a:t>
            </a:r>
            <a:r>
              <a:rPr lang="en-US" dirty="0"/>
              <a:t>: </a:t>
            </a:r>
            <a:r>
              <a:rPr lang="en-US" dirty="0" err="1"/>
              <a:t>dreenkiht</a:t>
            </a:r>
            <a:r>
              <a:rPr lang="en-US" dirty="0"/>
              <a:t>)</a:t>
            </a:r>
          </a:p>
          <a:p>
            <a:r>
              <a:rPr lang="en-US" dirty="0"/>
              <a:t>M67 – </a:t>
            </a:r>
            <a:r>
              <a:rPr lang="en-US" dirty="0" err="1"/>
              <a:t>ehitusload</a:t>
            </a:r>
            <a:r>
              <a:rPr lang="en-US" dirty="0"/>
              <a:t> ja </a:t>
            </a:r>
            <a:r>
              <a:rPr lang="en-US" dirty="0" err="1"/>
              <a:t>kasutusload</a:t>
            </a:r>
            <a:endParaRPr lang="en-US" dirty="0"/>
          </a:p>
          <a:p>
            <a:r>
              <a:rPr lang="en-US" dirty="0"/>
              <a:t>M3 – </a:t>
            </a:r>
            <a:r>
              <a:rPr lang="en-US" dirty="0" err="1"/>
              <a:t>ehitamise</a:t>
            </a:r>
            <a:r>
              <a:rPr lang="en-US" dirty="0"/>
              <a:t> </a:t>
            </a:r>
            <a:r>
              <a:rPr lang="en-US" dirty="0" err="1"/>
              <a:t>dokumenteerimine</a:t>
            </a:r>
            <a:r>
              <a:rPr lang="en-US" dirty="0"/>
              <a:t>; M80 – OJV; KTP</a:t>
            </a:r>
          </a:p>
          <a:p>
            <a:r>
              <a:rPr lang="en-US" dirty="0" err="1"/>
              <a:t>Teetööde</a:t>
            </a:r>
            <a:r>
              <a:rPr lang="en-US" dirty="0"/>
              <a:t> </a:t>
            </a:r>
            <a:r>
              <a:rPr lang="en-US" dirty="0" err="1"/>
              <a:t>tehnilised</a:t>
            </a:r>
            <a:r>
              <a:rPr lang="en-US" dirty="0"/>
              <a:t> </a:t>
            </a:r>
            <a:r>
              <a:rPr lang="en-US" dirty="0" err="1"/>
              <a:t>kirjeldused</a:t>
            </a:r>
            <a:endParaRPr lang="en-US" dirty="0"/>
          </a:p>
          <a:p>
            <a:r>
              <a:rPr lang="en-US" dirty="0" err="1"/>
              <a:t>Elastsete</a:t>
            </a:r>
            <a:r>
              <a:rPr lang="en-US" dirty="0"/>
              <a:t> </a:t>
            </a:r>
            <a:r>
              <a:rPr lang="en-US" dirty="0" err="1"/>
              <a:t>katendite</a:t>
            </a:r>
            <a:r>
              <a:rPr lang="en-US" dirty="0"/>
              <a:t> PJ (ETPJ); </a:t>
            </a:r>
            <a:r>
              <a:rPr lang="en-US" dirty="0" err="1"/>
              <a:t>Geosünteetide</a:t>
            </a:r>
            <a:r>
              <a:rPr lang="en-US" dirty="0"/>
              <a:t> </a:t>
            </a:r>
            <a:r>
              <a:rPr lang="en-US" dirty="0" err="1"/>
              <a:t>juhend</a:t>
            </a:r>
            <a:r>
              <a:rPr lang="en-US" dirty="0"/>
              <a:t> (GSJ)</a:t>
            </a:r>
          </a:p>
          <a:p>
            <a:r>
              <a:rPr lang="en-US" dirty="0" err="1"/>
              <a:t>Muldkeha</a:t>
            </a:r>
            <a:r>
              <a:rPr lang="en-US" dirty="0"/>
              <a:t> (MTJ); </a:t>
            </a:r>
            <a:r>
              <a:rPr lang="en-US" dirty="0" err="1"/>
              <a:t>Alused</a:t>
            </a:r>
            <a:r>
              <a:rPr lang="en-US" dirty="0"/>
              <a:t> (KKEJ), </a:t>
            </a:r>
            <a:r>
              <a:rPr lang="en-US" dirty="0" err="1"/>
              <a:t>Stabi</a:t>
            </a:r>
            <a:r>
              <a:rPr lang="en-US" dirty="0"/>
              <a:t>(SKEJ); </a:t>
            </a:r>
            <a:r>
              <a:rPr lang="en-US" dirty="0" err="1"/>
              <a:t>Asfalt</a:t>
            </a:r>
            <a:r>
              <a:rPr lang="en-US" dirty="0"/>
              <a:t> (AKEJ)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71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B65CA-D2B3-3BB4-7556-6348A923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Katendi</a:t>
            </a:r>
            <a:r>
              <a:rPr lang="en-US" dirty="0"/>
              <a:t> </a:t>
            </a:r>
            <a:r>
              <a:rPr lang="en-US" dirty="0" err="1"/>
              <a:t>kasutusiga</a:t>
            </a:r>
            <a:r>
              <a:rPr lang="en-US" dirty="0"/>
              <a:t> ja </a:t>
            </a:r>
            <a:r>
              <a:rPr lang="en-US" dirty="0" err="1"/>
              <a:t>teehoiu</a:t>
            </a:r>
            <a:r>
              <a:rPr lang="en-US" dirty="0"/>
              <a:t> </a:t>
            </a:r>
            <a:r>
              <a:rPr lang="en-US" dirty="0" err="1"/>
              <a:t>intervallid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BD435-FA1B-9A27-31FE-E5975A8B0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Kasutu</a:t>
            </a:r>
            <a:r>
              <a:rPr lang="en-US" dirty="0"/>
              <a:t> </a:t>
            </a:r>
            <a:r>
              <a:rPr lang="en-US" dirty="0" err="1"/>
              <a:t>siga</a:t>
            </a:r>
            <a:r>
              <a:rPr lang="en-US" dirty="0"/>
              <a:t> - M71: 15/10/7; </a:t>
            </a:r>
            <a:r>
              <a:rPr lang="en-US" dirty="0" err="1"/>
              <a:t>riigiteedel</a:t>
            </a:r>
            <a:r>
              <a:rPr lang="en-US" dirty="0"/>
              <a:t> ETPJ: 30/20/20</a:t>
            </a:r>
          </a:p>
          <a:p>
            <a:r>
              <a:rPr lang="en-US" dirty="0" err="1"/>
              <a:t>Kruusatee</a:t>
            </a:r>
            <a:r>
              <a:rPr lang="en-US" dirty="0"/>
              <a:t> </a:t>
            </a:r>
            <a:r>
              <a:rPr lang="en-US" dirty="0" err="1"/>
              <a:t>remont</a:t>
            </a:r>
            <a:r>
              <a:rPr lang="en-US" dirty="0"/>
              <a:t> </a:t>
            </a:r>
            <a:r>
              <a:rPr lang="en-US" dirty="0" err="1"/>
              <a:t>keskmiselt</a:t>
            </a:r>
            <a:r>
              <a:rPr lang="en-US" dirty="0"/>
              <a:t> 12 </a:t>
            </a:r>
            <a:r>
              <a:rPr lang="en-US" dirty="0" err="1"/>
              <a:t>aastat</a:t>
            </a:r>
            <a:endParaRPr lang="en-US" dirty="0"/>
          </a:p>
          <a:p>
            <a:r>
              <a:rPr lang="en-US" dirty="0" err="1"/>
              <a:t>Säilitusremont</a:t>
            </a:r>
            <a:r>
              <a:rPr lang="en-US" dirty="0"/>
              <a:t> = </a:t>
            </a:r>
            <a:r>
              <a:rPr lang="en-US" dirty="0" err="1"/>
              <a:t>kattega</a:t>
            </a:r>
            <a:r>
              <a:rPr lang="en-US" dirty="0"/>
              <a:t> tee </a:t>
            </a:r>
            <a:r>
              <a:rPr lang="en-US" dirty="0" err="1"/>
              <a:t>pindamine</a:t>
            </a:r>
            <a:endParaRPr lang="en-US" dirty="0"/>
          </a:p>
          <a:p>
            <a:pPr lvl="1"/>
            <a:r>
              <a:rPr lang="en-US" dirty="0"/>
              <a:t>&lt;500 AKÖL – 8 a; 501-2000 – 7 a; 2001-4000 – 6 a; &gt;4000 – 5 a</a:t>
            </a:r>
          </a:p>
          <a:p>
            <a:pPr lvl="1"/>
            <a:r>
              <a:rPr lang="en-US" dirty="0" err="1"/>
              <a:t>kuid</a:t>
            </a:r>
            <a:r>
              <a:rPr lang="en-US" dirty="0"/>
              <a:t> &gt;3000 pole </a:t>
            </a:r>
            <a:r>
              <a:rPr lang="en-US" dirty="0" err="1"/>
              <a:t>pindamine</a:t>
            </a:r>
            <a:r>
              <a:rPr lang="en-US" dirty="0"/>
              <a:t> </a:t>
            </a:r>
            <a:r>
              <a:rPr lang="en-US" dirty="0" err="1"/>
              <a:t>sobiv</a:t>
            </a:r>
            <a:endParaRPr lang="en-US" dirty="0"/>
          </a:p>
          <a:p>
            <a:r>
              <a:rPr lang="en-US" dirty="0" err="1"/>
              <a:t>Taastusremont</a:t>
            </a:r>
            <a:r>
              <a:rPr lang="en-US" dirty="0"/>
              <a:t> = </a:t>
            </a:r>
            <a:r>
              <a:rPr lang="en-US" dirty="0" err="1"/>
              <a:t>ülekate</a:t>
            </a:r>
            <a:r>
              <a:rPr lang="en-US" dirty="0"/>
              <a:t> – </a:t>
            </a:r>
            <a:r>
              <a:rPr lang="en-US" dirty="0" err="1"/>
              <a:t>arvutuslik</a:t>
            </a:r>
            <a:r>
              <a:rPr lang="en-US" dirty="0"/>
              <a:t> </a:t>
            </a:r>
            <a:r>
              <a:rPr lang="en-US" dirty="0" err="1"/>
              <a:t>kulumiskiirus</a:t>
            </a:r>
            <a:r>
              <a:rPr lang="en-US" dirty="0"/>
              <a:t>; </a:t>
            </a:r>
            <a:r>
              <a:rPr lang="en-US" dirty="0" err="1"/>
              <a:t>arvestame</a:t>
            </a:r>
            <a:r>
              <a:rPr lang="en-US" dirty="0"/>
              <a:t> </a:t>
            </a:r>
            <a:r>
              <a:rPr lang="en-US" dirty="0" err="1"/>
              <a:t>lubatud</a:t>
            </a:r>
            <a:r>
              <a:rPr lang="en-US" dirty="0"/>
              <a:t> </a:t>
            </a:r>
            <a:r>
              <a:rPr lang="en-US" dirty="0" err="1"/>
              <a:t>roopasügavuseks</a:t>
            </a:r>
            <a:r>
              <a:rPr lang="en-US" dirty="0"/>
              <a:t> 20 mm (M92), </a:t>
            </a:r>
            <a:r>
              <a:rPr lang="en-US" dirty="0" err="1"/>
              <a:t>algrööbas</a:t>
            </a:r>
            <a:r>
              <a:rPr lang="en-US" dirty="0"/>
              <a:t> ca 5 mm</a:t>
            </a:r>
          </a:p>
          <a:p>
            <a:pPr lvl="1"/>
            <a:r>
              <a:rPr lang="en-US" dirty="0"/>
              <a:t>1500-2999 AKÖL = 1,3 mm/a</a:t>
            </a:r>
          </a:p>
          <a:p>
            <a:pPr lvl="1"/>
            <a:r>
              <a:rPr lang="en-US" dirty="0"/>
              <a:t>3000-5999 AKÖL = 1,8 mm/a</a:t>
            </a:r>
          </a:p>
          <a:p>
            <a:pPr lvl="1"/>
            <a:r>
              <a:rPr lang="en-US" dirty="0"/>
              <a:t>6000-9999 AKÖL = 2,0 mm/a</a:t>
            </a:r>
          </a:p>
          <a:p>
            <a:pPr lvl="1"/>
            <a:r>
              <a:rPr lang="en-US" dirty="0"/>
              <a:t>10,000+    AKÖL = 2,5 mm/a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99DF0-5D5C-0687-DF60-C2EC507EE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D2A0-A2D2-478E-8444-A57453A19D4D}" type="datetime1">
              <a:rPr lang="en-US" smtClean="0"/>
              <a:t>9/7/2026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597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36589-C014-A371-1303-EA4DBFF2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2001 ÜP</a:t>
            </a:r>
          </a:p>
        </p:txBody>
      </p:sp>
      <p:pic>
        <p:nvPicPr>
          <p:cNvPr id="5" name="Content Placeholder 4" descr="A map of a city&#10;&#10;Description automatically generated">
            <a:extLst>
              <a:ext uri="{FF2B5EF4-FFF2-40B4-BE49-F238E27FC236}">
                <a16:creationId xmlns:a16="http://schemas.microsoft.com/office/drawing/2014/main" id="{2379B167-A5D0-57FD-08B5-B66562E49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3" t="7592" r="16840" b="11628"/>
          <a:stretch/>
        </p:blipFill>
        <p:spPr>
          <a:xfrm>
            <a:off x="3787629" y="171975"/>
            <a:ext cx="8242185" cy="673191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504AE1-665F-D72E-8E42-50CE31B31508}"/>
              </a:ext>
            </a:extLst>
          </p:cNvPr>
          <p:cNvSpPr txBox="1"/>
          <p:nvPr/>
        </p:nvSpPr>
        <p:spPr>
          <a:xfrm>
            <a:off x="520117" y="2772560"/>
            <a:ext cx="32675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2007 </a:t>
            </a:r>
            <a:r>
              <a:rPr lang="en-US" dirty="0" err="1"/>
              <a:t>üritati</a:t>
            </a:r>
            <a:r>
              <a:rPr lang="en-US" dirty="0"/>
              <a:t> </a:t>
            </a:r>
            <a:r>
              <a:rPr lang="en-US" dirty="0" err="1"/>
              <a:t>koostada</a:t>
            </a:r>
            <a:r>
              <a:rPr lang="en-US" dirty="0"/>
              <a:t> </a:t>
            </a:r>
            <a:r>
              <a:rPr lang="en-US" dirty="0" err="1"/>
              <a:t>linna</a:t>
            </a:r>
            <a:r>
              <a:rPr lang="en-US" dirty="0"/>
              <a:t> </a:t>
            </a:r>
            <a:r>
              <a:rPr lang="en-US" dirty="0" err="1"/>
              <a:t>teede</a:t>
            </a:r>
            <a:r>
              <a:rPr lang="en-US" dirty="0"/>
              <a:t> ja </a:t>
            </a:r>
            <a:r>
              <a:rPr lang="en-US" dirty="0" err="1"/>
              <a:t>tänavate</a:t>
            </a:r>
            <a:r>
              <a:rPr lang="en-US" dirty="0"/>
              <a:t> </a:t>
            </a:r>
            <a:r>
              <a:rPr lang="en-US" dirty="0" err="1"/>
              <a:t>teemaplaneeringut</a:t>
            </a:r>
            <a:r>
              <a:rPr lang="en-US" dirty="0"/>
              <a:t>, </a:t>
            </a:r>
            <a:r>
              <a:rPr lang="en-US" dirty="0" err="1"/>
              <a:t>kuid</a:t>
            </a:r>
            <a:r>
              <a:rPr lang="en-US" dirty="0"/>
              <a:t> kuna </a:t>
            </a:r>
            <a:r>
              <a:rPr lang="en-US" dirty="0" err="1"/>
              <a:t>soovitud</a:t>
            </a:r>
            <a:r>
              <a:rPr lang="en-US" dirty="0"/>
              <a:t> </a:t>
            </a:r>
            <a:r>
              <a:rPr lang="en-US" dirty="0" err="1"/>
              <a:t>alad</a:t>
            </a:r>
            <a:r>
              <a:rPr lang="en-US" dirty="0"/>
              <a:t> </a:t>
            </a:r>
            <a:r>
              <a:rPr lang="en-US" dirty="0" err="1"/>
              <a:t>kattusid</a:t>
            </a:r>
            <a:r>
              <a:rPr lang="en-US" dirty="0"/>
              <a:t> </a:t>
            </a:r>
            <a:r>
              <a:rPr lang="en-US" dirty="0" err="1"/>
              <a:t>paralleelselt</a:t>
            </a:r>
            <a:r>
              <a:rPr lang="en-US" dirty="0"/>
              <a:t> </a:t>
            </a:r>
            <a:r>
              <a:rPr lang="en-US" dirty="0" err="1"/>
              <a:t>koostatud</a:t>
            </a:r>
            <a:r>
              <a:rPr lang="en-US" dirty="0"/>
              <a:t> </a:t>
            </a:r>
            <a:r>
              <a:rPr lang="en-US" dirty="0" err="1"/>
              <a:t>rohealade</a:t>
            </a:r>
            <a:r>
              <a:rPr lang="en-US" dirty="0"/>
              <a:t> </a:t>
            </a:r>
            <a:r>
              <a:rPr lang="en-US" dirty="0" err="1"/>
              <a:t>teemaplaneeringuga</a:t>
            </a:r>
            <a:r>
              <a:rPr lang="en-US" dirty="0"/>
              <a:t> ja </a:t>
            </a:r>
            <a:r>
              <a:rPr lang="en-US" dirty="0" err="1"/>
              <a:t>keegi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soovinud</a:t>
            </a:r>
            <a:r>
              <a:rPr lang="en-US" dirty="0"/>
              <a:t> </a:t>
            </a:r>
            <a:r>
              <a:rPr lang="en-US" dirty="0" err="1"/>
              <a:t>otsustada</a:t>
            </a:r>
            <a:r>
              <a:rPr lang="en-US" dirty="0"/>
              <a:t>, </a:t>
            </a:r>
            <a:r>
              <a:rPr lang="en-US" dirty="0" err="1"/>
              <a:t>peideti</a:t>
            </a:r>
            <a:r>
              <a:rPr lang="en-US" dirty="0"/>
              <a:t> </a:t>
            </a:r>
            <a:r>
              <a:rPr lang="en-US" dirty="0" err="1"/>
              <a:t>mõlemad</a:t>
            </a:r>
            <a:r>
              <a:rPr lang="en-US" dirty="0"/>
              <a:t> Kalevi </a:t>
            </a:r>
            <a:r>
              <a:rPr lang="en-US" dirty="0" err="1"/>
              <a:t>alla</a:t>
            </a:r>
            <a:r>
              <a:rPr lang="en-US" dirty="0"/>
              <a:t>.</a:t>
            </a:r>
          </a:p>
          <a:p>
            <a:r>
              <a:rPr lang="en-US" dirty="0"/>
              <a:t>Linna </a:t>
            </a:r>
            <a:r>
              <a:rPr lang="en-US" dirty="0" err="1"/>
              <a:t>siseneva</a:t>
            </a:r>
            <a:r>
              <a:rPr lang="en-US" dirty="0"/>
              <a:t> tee </a:t>
            </a:r>
            <a:r>
              <a:rPr lang="en-US" dirty="0" err="1"/>
              <a:t>liik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haakuma</a:t>
            </a:r>
            <a:r>
              <a:rPr lang="en-US" dirty="0"/>
              <a:t> </a:t>
            </a:r>
            <a:r>
              <a:rPr lang="en-US" dirty="0" err="1"/>
              <a:t>linnatänavaga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48F91-68E4-2B88-CAF6-ECE53DD79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92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C9644-236E-010A-346B-03FDD65C0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Magistraal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4BEE4-8E6C-C5F4-BA78-819E88D6E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282" y="1526796"/>
            <a:ext cx="4215468" cy="5132534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 err="1"/>
              <a:t>Magistraaltänavate</a:t>
            </a:r>
            <a:r>
              <a:rPr lang="en-US" sz="3600" dirty="0"/>
              <a:t> </a:t>
            </a:r>
            <a:r>
              <a:rPr lang="en-US" sz="3600" dirty="0" err="1"/>
              <a:t>võrk</a:t>
            </a:r>
            <a:r>
              <a:rPr lang="en-US" sz="3600" dirty="0"/>
              <a:t> on </a:t>
            </a:r>
            <a:r>
              <a:rPr lang="en-US" sz="3600" dirty="0" err="1"/>
              <a:t>tervik</a:t>
            </a:r>
            <a:r>
              <a:rPr lang="en-US" sz="3600" dirty="0"/>
              <a:t> </a:t>
            </a:r>
            <a:r>
              <a:rPr lang="en-US" sz="3600" dirty="0" err="1"/>
              <a:t>ilma</a:t>
            </a:r>
            <a:r>
              <a:rPr lang="en-US" sz="3600" dirty="0"/>
              <a:t> </a:t>
            </a:r>
            <a:r>
              <a:rPr lang="en-US" sz="3600" dirty="0" err="1"/>
              <a:t>tupikute</a:t>
            </a:r>
            <a:r>
              <a:rPr lang="en-US" sz="3600" dirty="0"/>
              <a:t> ja </a:t>
            </a:r>
            <a:r>
              <a:rPr lang="en-US" sz="3600" dirty="0" err="1"/>
              <a:t>katkestusteta</a:t>
            </a:r>
            <a:endParaRPr lang="en-US" sz="3600" dirty="0"/>
          </a:p>
          <a:p>
            <a:r>
              <a:rPr lang="en-US" sz="3600" dirty="0" err="1"/>
              <a:t>Põhi</a:t>
            </a:r>
            <a:r>
              <a:rPr lang="en-US" sz="3600" dirty="0"/>
              <a:t>- ja </a:t>
            </a:r>
            <a:r>
              <a:rPr lang="en-US" sz="3600" dirty="0" err="1"/>
              <a:t>tugimaantee</a:t>
            </a:r>
            <a:r>
              <a:rPr lang="en-US" sz="3600" dirty="0"/>
              <a:t> </a:t>
            </a:r>
            <a:r>
              <a:rPr lang="en-US" sz="3600" dirty="0" err="1"/>
              <a:t>jätkub</a:t>
            </a:r>
            <a:r>
              <a:rPr lang="en-US" sz="3600" dirty="0"/>
              <a:t> </a:t>
            </a:r>
            <a:r>
              <a:rPr lang="en-US" sz="3600" dirty="0" err="1"/>
              <a:t>magistraaliga</a:t>
            </a:r>
            <a:endParaRPr lang="en-US" sz="3600" dirty="0"/>
          </a:p>
          <a:p>
            <a:r>
              <a:rPr lang="en-US" sz="3600" b="1" dirty="0"/>
              <a:t>Kui on </a:t>
            </a:r>
            <a:r>
              <a:rPr lang="en-US" sz="3600" b="1" dirty="0" err="1"/>
              <a:t>linnakeskusest</a:t>
            </a:r>
            <a:r>
              <a:rPr lang="en-US" sz="3600" b="1" dirty="0"/>
              <a:t> </a:t>
            </a:r>
            <a:r>
              <a:rPr lang="en-US" sz="3600" b="1" dirty="0" err="1"/>
              <a:t>möödasõidutee</a:t>
            </a:r>
            <a:r>
              <a:rPr lang="en-US" sz="3600" b="1" dirty="0"/>
              <a:t>, </a:t>
            </a:r>
            <a:r>
              <a:rPr lang="en-US" sz="3600" b="1" dirty="0" err="1"/>
              <a:t>siis</a:t>
            </a:r>
            <a:r>
              <a:rPr lang="en-US" sz="3600" b="1" dirty="0"/>
              <a:t> </a:t>
            </a:r>
            <a:r>
              <a:rPr lang="en-US" sz="3600" b="1" dirty="0" err="1"/>
              <a:t>sellest</a:t>
            </a:r>
            <a:r>
              <a:rPr lang="en-US" sz="3600" b="1" dirty="0"/>
              <a:t> </a:t>
            </a:r>
            <a:r>
              <a:rPr lang="en-US" sz="3600" b="1" dirty="0" err="1"/>
              <a:t>seespool</a:t>
            </a:r>
            <a:r>
              <a:rPr lang="en-US" sz="3600" b="1" dirty="0"/>
              <a:t> </a:t>
            </a:r>
            <a:r>
              <a:rPr lang="en-US" sz="3600" b="1" dirty="0" err="1"/>
              <a:t>ei</a:t>
            </a:r>
            <a:r>
              <a:rPr lang="en-US" sz="3600" b="1" dirty="0"/>
              <a:t> ole </a:t>
            </a:r>
            <a:r>
              <a:rPr lang="en-US" sz="3600" b="1" dirty="0" err="1"/>
              <a:t>põhitänavaid</a:t>
            </a:r>
            <a:r>
              <a:rPr lang="en-US" sz="3600" b="1" dirty="0"/>
              <a:t> </a:t>
            </a:r>
            <a:r>
              <a:rPr lang="en-US" sz="3600" dirty="0"/>
              <a:t>(max: </a:t>
            </a:r>
            <a:r>
              <a:rPr lang="en-US" sz="3600" dirty="0" err="1"/>
              <a:t>jaotusmagistraal</a:t>
            </a:r>
            <a:r>
              <a:rPr lang="en-US" sz="3600" dirty="0"/>
              <a:t>)</a:t>
            </a:r>
          </a:p>
          <a:p>
            <a:r>
              <a:rPr lang="en-US" sz="3600" dirty="0"/>
              <a:t>Kui </a:t>
            </a:r>
            <a:r>
              <a:rPr lang="en-US" sz="3600" dirty="0" err="1"/>
              <a:t>linna</a:t>
            </a:r>
            <a:r>
              <a:rPr lang="en-US" sz="3600" dirty="0"/>
              <a:t> </a:t>
            </a:r>
            <a:r>
              <a:rPr lang="en-US" sz="3600" dirty="0" err="1"/>
              <a:t>ei</a:t>
            </a:r>
            <a:r>
              <a:rPr lang="en-US" sz="3600" dirty="0"/>
              <a:t> </a:t>
            </a:r>
            <a:r>
              <a:rPr lang="en-US" sz="3600" dirty="0" err="1"/>
              <a:t>sisene</a:t>
            </a:r>
            <a:r>
              <a:rPr lang="en-US" sz="3600" dirty="0"/>
              <a:t> </a:t>
            </a:r>
            <a:r>
              <a:rPr lang="en-US" sz="3600" dirty="0" err="1"/>
              <a:t>põhimaanteid</a:t>
            </a:r>
            <a:r>
              <a:rPr lang="en-US" sz="3600" dirty="0"/>
              <a:t>, on </a:t>
            </a:r>
            <a:r>
              <a:rPr lang="en-US" sz="3600" dirty="0" err="1"/>
              <a:t>kõrgeim</a:t>
            </a:r>
            <a:r>
              <a:rPr lang="en-US" sz="3600" dirty="0"/>
              <a:t> </a:t>
            </a:r>
            <a:r>
              <a:rPr lang="en-US" sz="3600" dirty="0" err="1"/>
              <a:t>liik</a:t>
            </a:r>
            <a:r>
              <a:rPr lang="en-US" sz="3600" dirty="0"/>
              <a:t> </a:t>
            </a:r>
            <a:r>
              <a:rPr lang="en-US" sz="3600" dirty="0" err="1"/>
              <a:t>jaotusmagistraal</a:t>
            </a:r>
            <a:endParaRPr lang="en-US" sz="3600" dirty="0"/>
          </a:p>
          <a:p>
            <a:r>
              <a:rPr lang="en-US" dirty="0" err="1"/>
              <a:t>Teenindustase</a:t>
            </a:r>
            <a:r>
              <a:rPr lang="en-US" dirty="0"/>
              <a:t> A…F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800" dirty="0" err="1"/>
              <a:t>vaba</a:t>
            </a:r>
            <a:r>
              <a:rPr lang="en-US" sz="28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800" dirty="0" err="1"/>
              <a:t>stabiilne</a:t>
            </a:r>
            <a:r>
              <a:rPr lang="en-US" sz="28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800" dirty="0" err="1"/>
              <a:t>stabiilne</a:t>
            </a:r>
            <a:r>
              <a:rPr lang="en-US" sz="2800" dirty="0"/>
              <a:t> </a:t>
            </a:r>
            <a:r>
              <a:rPr lang="en-US" sz="2800" dirty="0" err="1"/>
              <a:t>kuid</a:t>
            </a:r>
            <a:r>
              <a:rPr lang="en-US" sz="2800" dirty="0"/>
              <a:t> </a:t>
            </a:r>
            <a:r>
              <a:rPr lang="en-US" sz="2800" dirty="0" err="1"/>
              <a:t>väiksema</a:t>
            </a:r>
            <a:r>
              <a:rPr lang="en-US" sz="2800" dirty="0"/>
              <a:t> </a:t>
            </a:r>
            <a:r>
              <a:rPr lang="en-US" sz="2800" dirty="0" err="1"/>
              <a:t>kiirusega</a:t>
            </a:r>
            <a:r>
              <a:rPr lang="en-US" sz="28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800" dirty="0" err="1"/>
              <a:t>Ebastabiilsusele</a:t>
            </a:r>
            <a:r>
              <a:rPr lang="en-US" sz="2800" dirty="0"/>
              <a:t> </a:t>
            </a:r>
            <a:r>
              <a:rPr lang="en-US" sz="2800" dirty="0" err="1"/>
              <a:t>lähenev</a:t>
            </a:r>
            <a:r>
              <a:rPr lang="en-US" sz="2800" dirty="0"/>
              <a:t>, </a:t>
            </a:r>
            <a:r>
              <a:rPr lang="en-US" sz="2800" dirty="0" err="1"/>
              <a:t>kiirus</a:t>
            </a:r>
            <a:r>
              <a:rPr lang="en-US" sz="2800" dirty="0"/>
              <a:t> </a:t>
            </a:r>
            <a:r>
              <a:rPr lang="en-US" sz="2800" dirty="0" err="1"/>
              <a:t>vastuvõetav</a:t>
            </a:r>
            <a:r>
              <a:rPr lang="en-US" sz="2800" dirty="0"/>
              <a:t> </a:t>
            </a:r>
            <a:r>
              <a:rPr lang="en-US" sz="2800" dirty="0" err="1"/>
              <a:t>kuid</a:t>
            </a:r>
            <a:r>
              <a:rPr lang="en-US" sz="2800" dirty="0"/>
              <a:t> </a:t>
            </a:r>
            <a:r>
              <a:rPr lang="en-US" sz="2800" dirty="0" err="1"/>
              <a:t>muutlik</a:t>
            </a:r>
            <a:r>
              <a:rPr lang="en-US" sz="2800" dirty="0"/>
              <a:t>, </a:t>
            </a:r>
            <a:r>
              <a:rPr lang="en-US" sz="2800" dirty="0" err="1"/>
              <a:t>juhile</a:t>
            </a:r>
            <a:r>
              <a:rPr lang="en-US" sz="2800" dirty="0"/>
              <a:t> </a:t>
            </a:r>
            <a:r>
              <a:rPr lang="en-US" sz="2800" dirty="0" err="1"/>
              <a:t>pingeline</a:t>
            </a:r>
            <a:endParaRPr lang="en-US" sz="28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800" dirty="0" err="1"/>
              <a:t>Ebastabiilne</a:t>
            </a:r>
            <a:r>
              <a:rPr lang="en-US" sz="2800" dirty="0"/>
              <a:t>, </a:t>
            </a:r>
            <a:r>
              <a:rPr lang="en-US" sz="2800" dirty="0" err="1"/>
              <a:t>kiirust</a:t>
            </a:r>
            <a:r>
              <a:rPr lang="en-US" sz="2800" dirty="0"/>
              <a:t> </a:t>
            </a:r>
            <a:r>
              <a:rPr lang="en-US" sz="2800" dirty="0" err="1"/>
              <a:t>ei</a:t>
            </a:r>
            <a:r>
              <a:rPr lang="en-US" sz="2800" dirty="0"/>
              <a:t> </a:t>
            </a:r>
            <a:r>
              <a:rPr lang="en-US" sz="2800" dirty="0" err="1"/>
              <a:t>saa</a:t>
            </a:r>
            <a:r>
              <a:rPr lang="en-US" sz="2800" dirty="0"/>
              <a:t> </a:t>
            </a:r>
            <a:r>
              <a:rPr lang="en-US" sz="2800" dirty="0" err="1"/>
              <a:t>vabalt</a:t>
            </a:r>
            <a:r>
              <a:rPr lang="en-US" sz="2800" dirty="0"/>
              <a:t> </a:t>
            </a:r>
            <a:r>
              <a:rPr lang="en-US" sz="2800" dirty="0" err="1"/>
              <a:t>valida</a:t>
            </a:r>
            <a:r>
              <a:rPr lang="en-US" sz="2800" dirty="0"/>
              <a:t>, </a:t>
            </a:r>
            <a:r>
              <a:rPr lang="en-US" sz="2800" dirty="0" err="1"/>
              <a:t>manöövrid</a:t>
            </a:r>
            <a:r>
              <a:rPr lang="en-US" sz="2800" dirty="0"/>
              <a:t> </a:t>
            </a:r>
            <a:r>
              <a:rPr lang="en-US" sz="2800" dirty="0" err="1"/>
              <a:t>sunnitud</a:t>
            </a:r>
            <a:r>
              <a:rPr lang="en-US" sz="28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800" dirty="0" err="1"/>
              <a:t>lakkav</a:t>
            </a:r>
            <a:r>
              <a:rPr lang="en-US" sz="2800" dirty="0"/>
              <a:t> </a:t>
            </a:r>
            <a:r>
              <a:rPr lang="en-US" sz="2800" dirty="0" err="1"/>
              <a:t>voog</a:t>
            </a:r>
            <a:r>
              <a:rPr lang="en-US" sz="2800" dirty="0"/>
              <a:t>, </a:t>
            </a:r>
            <a:r>
              <a:rPr lang="en-US" sz="2800" dirty="0" err="1"/>
              <a:t>kiirus</a:t>
            </a:r>
            <a:r>
              <a:rPr lang="en-US" sz="2800" dirty="0"/>
              <a:t> </a:t>
            </a:r>
            <a:r>
              <a:rPr lang="en-US" sz="2800" dirty="0" err="1"/>
              <a:t>muutub</a:t>
            </a:r>
            <a:r>
              <a:rPr lang="en-US" sz="2800" dirty="0"/>
              <a:t> </a:t>
            </a:r>
            <a:r>
              <a:rPr lang="en-US" sz="2800" dirty="0" err="1"/>
              <a:t>pidevalt</a:t>
            </a:r>
            <a:r>
              <a:rPr lang="en-US" sz="2800" dirty="0"/>
              <a:t>, </a:t>
            </a:r>
            <a:r>
              <a:rPr lang="en-US" sz="2800" dirty="0" err="1"/>
              <a:t>periooditi</a:t>
            </a:r>
            <a:r>
              <a:rPr lang="en-US" sz="2800" dirty="0"/>
              <a:t> null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D2547B-24E4-ACC0-90EE-E15E5332C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009" y="0"/>
            <a:ext cx="7551203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8BFDE-2538-EF3D-5EE6-59FE2A80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15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E9939-6897-C34F-92C2-95BDDFF8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4014831" cy="1325563"/>
          </a:xfrm>
        </p:spPr>
        <p:txBody>
          <a:bodyPr/>
          <a:lstStyle/>
          <a:p>
            <a:r>
              <a:rPr lang="en-US" dirty="0" err="1"/>
              <a:t>Juurdepääs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3B755-B462-8D1F-7482-041209300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92042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D1F3C-B1B6-8083-3B86-FDC19A8F3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339" y="851473"/>
            <a:ext cx="8202661" cy="3238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C0E218-88D9-CB7D-AE53-8A4534120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633" y="4056077"/>
            <a:ext cx="8191367" cy="28019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6E7F7-9496-3C31-8F1F-617F09FA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24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DCF0A-5ECF-AB6A-C1B5-DD4D2084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666" y="323180"/>
            <a:ext cx="10515600" cy="1325563"/>
          </a:xfrm>
        </p:spPr>
        <p:txBody>
          <a:bodyPr/>
          <a:lstStyle/>
          <a:p>
            <a:r>
              <a:rPr lang="en-US" dirty="0" err="1"/>
              <a:t>Haabersti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22CF9-59F1-2FA2-C85E-62A297E8D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218E25-B2FE-2868-32E6-E55689CE3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163" y="0"/>
            <a:ext cx="929583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379DD-6978-D502-D463-D0731B40A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123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1AE63-226E-796C-586A-B834BCFBD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328644" cy="1325563"/>
          </a:xfrm>
        </p:spPr>
        <p:txBody>
          <a:bodyPr/>
          <a:lstStyle/>
          <a:p>
            <a:r>
              <a:rPr lang="en-US" dirty="0" err="1"/>
              <a:t>Kristiine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4D79D-7BA6-E4B9-23AE-2C0DBBF63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265727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9434F7-B7D3-4326-F365-F5053C7B2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399" y="0"/>
            <a:ext cx="4517601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35F24-310C-6BF6-F523-7D1C34216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16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661E6-8978-6B78-9F37-33DF9133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36" y="365125"/>
            <a:ext cx="10515600" cy="1325563"/>
          </a:xfrm>
        </p:spPr>
        <p:txBody>
          <a:bodyPr/>
          <a:lstStyle/>
          <a:p>
            <a:r>
              <a:rPr lang="en-US" dirty="0" err="1"/>
              <a:t>Lasnamäe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DF6CE-EC7B-30DC-B764-37C2959CB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36" y="1766902"/>
            <a:ext cx="2404145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56D1B-3931-B883-BC00-D4AC3C68D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830" y="0"/>
            <a:ext cx="4674170" cy="3417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E92B74-15D2-F722-62F6-B3C5C7497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636" y="3473042"/>
            <a:ext cx="4674170" cy="3384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DA72D4-428A-5570-6049-498BB31D6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645" y="42813"/>
            <a:ext cx="4648030" cy="3386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1B09AE-248D-539C-361A-F6576F034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7645" y="3473042"/>
            <a:ext cx="4668550" cy="33849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068A7-FCE7-A811-0CBC-5C30D960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75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FA6F-6443-2F7D-90E0-AB38044B7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69" y="344152"/>
            <a:ext cx="2072780" cy="1325563"/>
          </a:xfrm>
        </p:spPr>
        <p:txBody>
          <a:bodyPr/>
          <a:lstStyle/>
          <a:p>
            <a:r>
              <a:rPr lang="en-US" dirty="0"/>
              <a:t>Musta-</a:t>
            </a:r>
            <a:r>
              <a:rPr lang="en-US" dirty="0" err="1"/>
              <a:t>mäe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2FDA8-46A8-F3BC-BC0C-AA5F6008E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5D1E0-80E3-29FA-64D1-6FAE93773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78" y="0"/>
            <a:ext cx="10369598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800E2-5A9A-CABE-1ED0-69E762390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44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A65D8-186F-2637-641C-830634EC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CA27-2578-556C-6357-55E2AFC03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87E13-796C-DA38-6E2F-AF8EA482D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469"/>
            <a:ext cx="12192000" cy="558953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848BF-1567-4981-DEC2-47E5E784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545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EAC1E-DADF-EF18-1C8B-68F8F62B9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Pirita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639D9-D9E5-BBD5-C38C-65B1A031E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6B1D3-CA63-89E4-8E51-45E6063F8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2613"/>
            <a:ext cx="12192000" cy="53440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11EC4-CD51-6ECE-FE69-A99CDE2A0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64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B8C44-B3E3-F680-3E80-ECB45B66E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3" y="250031"/>
            <a:ext cx="10515600" cy="1325563"/>
          </a:xfrm>
        </p:spPr>
        <p:txBody>
          <a:bodyPr/>
          <a:lstStyle/>
          <a:p>
            <a:r>
              <a:rPr lang="en-US" dirty="0"/>
              <a:t>Nõmme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7992E-3F55-1A7A-512F-791071DDA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F2609-C6B4-A821-A5F7-C90C156DB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720" y="0"/>
            <a:ext cx="944428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1DDE6-3A77-6CB0-5FA0-90C1A689C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85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6B29-6851-5BE9-2333-2E70F99F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Põhja</a:t>
            </a:r>
            <a:r>
              <a:rPr lang="en-US" dirty="0"/>
              <a:t>-Tallinn</a:t>
            </a:r>
            <a:br>
              <a:rPr lang="en-US" dirty="0"/>
            </a:br>
            <a:r>
              <a:rPr lang="en-US" sz="3200" i="1" dirty="0" err="1"/>
              <a:t>lahenduse</a:t>
            </a:r>
            <a:r>
              <a:rPr lang="en-US" sz="3200" i="1" dirty="0"/>
              <a:t> </a:t>
            </a:r>
            <a:r>
              <a:rPr lang="en-US" sz="3200" i="1" dirty="0" err="1"/>
              <a:t>täiendamine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85652-2D74-8335-844C-7541EFE2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AC635E-59B5-BB95-53F0-C70A6832C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017" y="0"/>
            <a:ext cx="686998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2FD0D5-0E3C-00A9-928D-3BE0A3CBF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0686"/>
            <a:ext cx="5262639" cy="52473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561DF-1D6D-750C-7D7C-C2120888E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11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A0023-8163-3315-5543-B7951DBCF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74" y="293819"/>
            <a:ext cx="10515600" cy="1325563"/>
          </a:xfrm>
        </p:spPr>
        <p:txBody>
          <a:bodyPr/>
          <a:lstStyle/>
          <a:p>
            <a:r>
              <a:rPr lang="en-US" dirty="0" err="1"/>
              <a:t>Kesklinn</a:t>
            </a:r>
            <a:r>
              <a:rPr lang="en-US" dirty="0"/>
              <a:t>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E350D-FFD8-3FDA-32D1-B70882CC3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914" y="1619382"/>
            <a:ext cx="236155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Täiendatakse</a:t>
            </a:r>
            <a:r>
              <a:rPr lang="en-US" dirty="0"/>
              <a:t> ÜP (2001), TP </a:t>
            </a:r>
            <a:r>
              <a:rPr lang="en-US" sz="2400" dirty="0" err="1"/>
              <a:t>kõrghoonetest</a:t>
            </a:r>
            <a:r>
              <a:rPr lang="en-US" dirty="0"/>
              <a:t> ja </a:t>
            </a:r>
            <a:r>
              <a:rPr lang="en-US" dirty="0" err="1"/>
              <a:t>kesklinna</a:t>
            </a:r>
            <a:r>
              <a:rPr lang="en-US" dirty="0"/>
              <a:t> </a:t>
            </a:r>
            <a:r>
              <a:rPr lang="en-US" dirty="0" err="1"/>
              <a:t>miljööalade</a:t>
            </a:r>
            <a:r>
              <a:rPr lang="en-US" dirty="0"/>
              <a:t> </a:t>
            </a:r>
            <a:r>
              <a:rPr lang="en-US" dirty="0" err="1"/>
              <a:t>planeeringut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43AD0-007C-F64D-309F-451FF7735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468" y="-29361"/>
            <a:ext cx="966056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B5D54-E2E3-113D-36F6-3C6D1591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85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4ABD0-1E58-F339-50E1-607223A83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Miljooväärtus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23EF7-5BA7-847E-B392-7305061E5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91187" cy="4351338"/>
          </a:xfrm>
        </p:spPr>
        <p:txBody>
          <a:bodyPr/>
          <a:lstStyle/>
          <a:p>
            <a:r>
              <a:rPr lang="en-US" dirty="0"/>
              <a:t>Ei </a:t>
            </a:r>
            <a:r>
              <a:rPr lang="en-US" dirty="0" err="1"/>
              <a:t>sisalda</a:t>
            </a:r>
            <a:r>
              <a:rPr lang="en-US" dirty="0"/>
              <a:t> </a:t>
            </a:r>
            <a:r>
              <a:rPr lang="en-US" dirty="0" err="1"/>
              <a:t>infot</a:t>
            </a:r>
            <a:r>
              <a:rPr lang="en-US" dirty="0"/>
              <a:t> </a:t>
            </a:r>
            <a:r>
              <a:rPr lang="en-US" dirty="0" err="1"/>
              <a:t>teedevõrgu</a:t>
            </a:r>
            <a:r>
              <a:rPr lang="en-US" dirty="0"/>
              <a:t> </a:t>
            </a:r>
            <a:r>
              <a:rPr lang="en-US" dirty="0" err="1"/>
              <a:t>suhtes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1A3C81-4EEA-0976-EF55-D67313AF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354" y="0"/>
            <a:ext cx="7615646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789BA-3440-7522-3066-8CEAC1D0F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32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1A26BD-EB34-3BAE-C005-F0AED6547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64" y="-15310"/>
            <a:ext cx="4785359" cy="2087041"/>
          </a:xfrm>
          <a:prstGeom prst="rect">
            <a:avLst/>
          </a:prstGeom>
        </p:spPr>
      </p:pic>
      <p:sp>
        <p:nvSpPr>
          <p:cNvPr id="6" name="AutoShape 2" descr="Tänav">
            <a:extLst>
              <a:ext uri="{FF2B5EF4-FFF2-40B4-BE49-F238E27FC236}">
                <a16:creationId xmlns:a16="http://schemas.microsoft.com/office/drawing/2014/main" id="{FDA88CAC-E362-7435-7A95-C0AA7DD627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3ACF9E-9E6C-6963-27EA-28589EEC9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097" y="2071731"/>
            <a:ext cx="4785359" cy="17150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F8AD04-FB8D-C29E-D3CB-19AF969DB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000" y="3744109"/>
            <a:ext cx="4798123" cy="17150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1E64D7-5933-596D-9C75-7E7C46253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000" y="5452580"/>
            <a:ext cx="4798123" cy="13814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CAE9B6-E377-64E9-D64B-22A4BF4B8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44" y="52251"/>
            <a:ext cx="2943538" cy="34089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B022EA-317B-1463-0394-CC9E67310E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1779" y="105591"/>
            <a:ext cx="3060032" cy="3302270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4ACE4AC-13F5-838F-8C5E-C35BC2073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082" y="3581400"/>
            <a:ext cx="3895455" cy="330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17AE14-71DC-590B-0B73-D880B805059D}"/>
              </a:ext>
            </a:extLst>
          </p:cNvPr>
          <p:cNvSpPr txBox="1"/>
          <p:nvPr/>
        </p:nvSpPr>
        <p:spPr>
          <a:xfrm>
            <a:off x="0" y="3461202"/>
            <a:ext cx="3202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Tallinna</a:t>
            </a:r>
            <a:r>
              <a:rPr lang="en-US" sz="1400" dirty="0"/>
              <a:t> </a:t>
            </a:r>
            <a:r>
              <a:rPr lang="en-US" sz="1400" dirty="0" err="1"/>
              <a:t>strateegiline</a:t>
            </a:r>
            <a:r>
              <a:rPr lang="en-US" sz="1400" dirty="0"/>
              <a:t> </a:t>
            </a:r>
            <a:r>
              <a:rPr lang="en-US" sz="1400" dirty="0" err="1"/>
              <a:t>liikuvuskava</a:t>
            </a:r>
            <a:r>
              <a:rPr lang="en-US" sz="1400" dirty="0"/>
              <a:t> 2035</a:t>
            </a:r>
          </a:p>
          <a:p>
            <a:r>
              <a:rPr lang="en-US" sz="1400" dirty="0">
                <a:hlinkClick r:id="rId9"/>
              </a:rPr>
              <a:t>www.liiklusohutusaudit.ee</a:t>
            </a:r>
            <a:r>
              <a:rPr lang="en-US" sz="1400" dirty="0"/>
              <a:t> ja Raul Vibo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E62920-CE49-9CA6-DD9D-EC1F7E6E9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320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CEF31-986A-DA6D-CF73-2A2B6C4C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rattastrateegia</a:t>
            </a:r>
            <a:r>
              <a:rPr lang="en-US" dirty="0"/>
              <a:t> 2018-2027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A78BD-A1AE-05F3-E8A2-90F05480B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54DBC6-6F56-3766-7A3E-CBA5CC90A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833" y="1994165"/>
            <a:ext cx="6297167" cy="445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BD426E-3226-3385-7405-7F750A737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6080"/>
            <a:ext cx="5931499" cy="47142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A3BFD-A99E-64BE-6E23-561D965A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359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48F9F-B266-0A22-50F3-CAA06FB9E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Strateegia</a:t>
            </a:r>
            <a:r>
              <a:rPr lang="en-US" dirty="0"/>
              <a:t> sisu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64D3A-160E-67A4-2491-82DEE890E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23994" cy="4351338"/>
          </a:xfrm>
        </p:spPr>
        <p:txBody>
          <a:bodyPr>
            <a:normAutofit lnSpcReduction="10000"/>
          </a:bodyPr>
          <a:lstStyle/>
          <a:p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Standardis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ühine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ruum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rahustamise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võtted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häiri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jalgrattureid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Jalgratas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mootorsõidukitega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samas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ruumis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jalakäijad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kõnniteel</a:t>
            </a:r>
            <a:endParaRPr lang="en-US" sz="1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Ratturitele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mootorsõidukite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ruumiga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külgnev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markeeritud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rada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Jalgrattatee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või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jalgratta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- ja 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jalgtee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ea typeface="Arial" panose="020B0604020202020204" pitchFamily="34" charset="0"/>
              </a:rPr>
              <a:t>kergliiklustee</a:t>
            </a:r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1800" dirty="0" err="1">
                <a:latin typeface="Arial" panose="020B0604020202020204" pitchFamily="34" charset="0"/>
                <a:ea typeface="Arial" panose="020B0604020202020204" pitchFamily="34" charset="0"/>
              </a:rPr>
              <a:t>Strateegias</a:t>
            </a:r>
            <a:r>
              <a:rPr lang="en-US" sz="1800" dirty="0"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/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Põhi</a:t>
            </a:r>
            <a:r>
              <a:rPr lang="et-EE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võr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t-EE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(165 km, 2-5 km pikkusteks sõitudeks) 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t-EE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ugivõr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t-EE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(kuni 2 km pikkusteks sõitudeks)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T</a:t>
            </a:r>
            <a:r>
              <a:rPr lang="et-EE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ervisevõr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t-EE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(137 km, üle 5 km pikkusteks sõitudeks)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/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t-EE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iirteede</a:t>
            </a:r>
            <a:r>
              <a:rPr lang="et-EE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t-EE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võr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</a:t>
            </a:r>
            <a:r>
              <a:rPr lang="et-EE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(5-30 km pikkusteks sõitudeks)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</a:rPr>
              <a:t>PROBLEEM:</a:t>
            </a:r>
          </a:p>
          <a:p>
            <a:pPr lvl="1"/>
            <a:r>
              <a:rPr lang="en-US" sz="1400" dirty="0" err="1">
                <a:latin typeface="Arial" panose="020B0604020202020204" pitchFamily="34" charset="0"/>
              </a:rPr>
              <a:t>Kergliiklus</a:t>
            </a:r>
            <a:r>
              <a:rPr lang="en-US" sz="1400" dirty="0">
                <a:latin typeface="Arial" panose="020B0604020202020204" pitchFamily="34" charset="0"/>
              </a:rPr>
              <a:t> on </a:t>
            </a:r>
            <a:r>
              <a:rPr lang="en-US" sz="1400" dirty="0" err="1">
                <a:latin typeface="Arial" panose="020B0604020202020204" pitchFamily="34" charset="0"/>
              </a:rPr>
              <a:t>väga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laia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spektriga</a:t>
            </a:r>
            <a:r>
              <a:rPr lang="en-US" sz="1400" dirty="0">
                <a:latin typeface="Arial" panose="020B0604020202020204" pitchFamily="34" charset="0"/>
              </a:rPr>
              <a:t> ja </a:t>
            </a:r>
            <a:r>
              <a:rPr lang="en-US" sz="1400" dirty="0" err="1">
                <a:latin typeface="Arial" panose="020B0604020202020204" pitchFamily="34" charset="0"/>
              </a:rPr>
              <a:t>eristada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tuleks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liiklejad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kiiruse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alusel</a:t>
            </a:r>
            <a:endParaRPr lang="en-US" sz="1400" dirty="0">
              <a:latin typeface="Arial" panose="020B0604020202020204" pitchFamily="34" charset="0"/>
            </a:endParaRPr>
          </a:p>
          <a:p>
            <a:pPr lvl="2"/>
            <a:r>
              <a:rPr lang="en-US" sz="1000" dirty="0" err="1">
                <a:latin typeface="Arial" panose="020B0604020202020204" pitchFamily="34" charset="0"/>
              </a:rPr>
              <a:t>Lapsevankritest</a:t>
            </a:r>
            <a:r>
              <a:rPr lang="en-US" sz="1000" dirty="0">
                <a:latin typeface="Arial" panose="020B0604020202020204" pitchFamily="34" charset="0"/>
              </a:rPr>
              <a:t> ja </a:t>
            </a:r>
            <a:r>
              <a:rPr lang="en-US" sz="1000" dirty="0" err="1">
                <a:latin typeface="Arial" panose="020B0604020202020204" pitchFamily="34" charset="0"/>
              </a:rPr>
              <a:t>väikelastest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</a:rPr>
              <a:t>koerajalutajatest</a:t>
            </a:r>
            <a:r>
              <a:rPr lang="en-US" sz="1000" dirty="0">
                <a:latin typeface="Arial" panose="020B0604020202020204" pitchFamily="34" charset="0"/>
              </a:rPr>
              <a:t> ja </a:t>
            </a:r>
            <a:r>
              <a:rPr lang="en-US" sz="1000" dirty="0" err="1">
                <a:latin typeface="Arial" panose="020B0604020202020204" pitchFamily="34" charset="0"/>
              </a:rPr>
              <a:t>jooksjatest</a:t>
            </a:r>
            <a:r>
              <a:rPr lang="en-US" sz="1000" dirty="0">
                <a:latin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</a:rPr>
              <a:t>kiirliikujateni</a:t>
            </a:r>
            <a:r>
              <a:rPr lang="en-US" sz="1000" dirty="0">
                <a:latin typeface="Arial" panose="020B0604020202020204" pitchFamily="34" charset="0"/>
              </a:rPr>
              <a:t> (</a:t>
            </a:r>
            <a:r>
              <a:rPr lang="en-US" sz="1000" dirty="0" err="1">
                <a:latin typeface="Arial" panose="020B0604020202020204" pitchFamily="34" charset="0"/>
              </a:rPr>
              <a:t>tervisesportlased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</a:rPr>
              <a:t>elektritõuksid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</a:rPr>
              <a:t>rulluisud</a:t>
            </a:r>
            <a:r>
              <a:rPr lang="en-US" sz="1000" dirty="0">
                <a:latin typeface="Arial" panose="020B0604020202020204" pitchFamily="34" charset="0"/>
              </a:rPr>
              <a:t> ja </a:t>
            </a:r>
            <a:r>
              <a:rPr lang="en-US" sz="1000" dirty="0" err="1">
                <a:latin typeface="Arial" panose="020B0604020202020204" pitchFamily="34" charset="0"/>
              </a:rPr>
              <a:t>rulad</a:t>
            </a:r>
            <a:r>
              <a:rPr lang="en-US" sz="1000" dirty="0">
                <a:latin typeface="Arial" panose="020B0604020202020204" pitchFamily="34" charset="0"/>
              </a:rPr>
              <a:t>)</a:t>
            </a:r>
          </a:p>
          <a:p>
            <a:pPr lvl="1"/>
            <a:r>
              <a:rPr lang="en-US" sz="1400" dirty="0" err="1">
                <a:latin typeface="Arial" panose="020B0604020202020204" pitchFamily="34" charset="0"/>
              </a:rPr>
              <a:t>Nõuded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või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soovid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katte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kvaliteedile</a:t>
            </a:r>
            <a:r>
              <a:rPr lang="en-US" sz="1400" dirty="0">
                <a:latin typeface="Arial" panose="020B0604020202020204" pitchFamily="34" charset="0"/>
              </a:rPr>
              <a:t> on </a:t>
            </a:r>
            <a:r>
              <a:rPr lang="en-US" sz="1400" dirty="0" err="1">
                <a:latin typeface="Arial" panose="020B0604020202020204" pitchFamily="34" charset="0"/>
              </a:rPr>
              <a:t>erinevad</a:t>
            </a:r>
            <a:endParaRPr lang="en-US" sz="1400" dirty="0">
              <a:latin typeface="Arial" panose="020B0604020202020204" pitchFamily="34" charset="0"/>
            </a:endParaRPr>
          </a:p>
          <a:p>
            <a:pPr lvl="2"/>
            <a:r>
              <a:rPr lang="en-US" sz="1000" dirty="0" err="1">
                <a:latin typeface="Arial" panose="020B0604020202020204" pitchFamily="34" charset="0"/>
              </a:rPr>
              <a:t>Asfalt</a:t>
            </a:r>
            <a:r>
              <a:rPr lang="en-US" sz="1000" dirty="0">
                <a:latin typeface="Arial" panose="020B0604020202020204" pitchFamily="34" charset="0"/>
              </a:rPr>
              <a:t> on </a:t>
            </a:r>
            <a:r>
              <a:rPr lang="en-US" sz="1000" dirty="0" err="1">
                <a:latin typeface="Arial" panose="020B0604020202020204" pitchFamily="34" charset="0"/>
              </a:rPr>
              <a:t>kallim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</a:rPr>
              <a:t>kuid</a:t>
            </a:r>
            <a:r>
              <a:rPr lang="en-US" sz="1000" dirty="0">
                <a:latin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</a:rPr>
              <a:t>lihtsam</a:t>
            </a:r>
            <a:r>
              <a:rPr lang="en-US" sz="1000" dirty="0">
                <a:latin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</a:rPr>
              <a:t>hooldada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</a:rPr>
              <a:t>vajalik</a:t>
            </a:r>
            <a:r>
              <a:rPr lang="en-US" sz="1000" dirty="0">
                <a:latin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</a:rPr>
              <a:t>pigem</a:t>
            </a:r>
            <a:r>
              <a:rPr lang="en-US" sz="1000" dirty="0">
                <a:latin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</a:rPr>
              <a:t>väikserattalistele</a:t>
            </a:r>
            <a:r>
              <a:rPr lang="en-US" sz="1000" dirty="0">
                <a:latin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</a:rPr>
              <a:t>isenditele</a:t>
            </a:r>
            <a:endParaRPr lang="en-US" sz="1000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517BD4-4714-60FD-8B91-245A2F92E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556" y="3661955"/>
            <a:ext cx="4382304" cy="3162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83E191-CEA1-34C5-A8B2-89FBC4D31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656" y="33501"/>
            <a:ext cx="4642344" cy="3561037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B9B623-17B6-1761-72F7-2B05FB90A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607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38F6-E306-3312-CCDA-ABE6733BC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Vaba</a:t>
            </a:r>
            <a:r>
              <a:rPr lang="en-US" dirty="0"/>
              <a:t> </a:t>
            </a:r>
            <a:r>
              <a:rPr lang="en-US" dirty="0" err="1"/>
              <a:t>ruum</a:t>
            </a:r>
            <a:r>
              <a:rPr lang="en-US" dirty="0"/>
              <a:t> ja </a:t>
            </a:r>
            <a:r>
              <a:rPr lang="en-US" dirty="0" err="1"/>
              <a:t>liiklusruum</a:t>
            </a:r>
            <a:endParaRPr lang="et-E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2F63612-8532-0F44-49BD-EAD86AE51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509" y="1645261"/>
            <a:ext cx="8362953" cy="435133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B8697A-0B22-5A1C-024F-2980FAED1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537" y="124406"/>
            <a:ext cx="4379084" cy="284110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FB55C7-6BF4-FADF-B1E3-BEC3E84A4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4423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E592E-6C69-F97E-4AFC-8FEA67AE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0D85D7A-7A0A-74B3-AD36-55EB9996B2F6}"/>
              </a:ext>
            </a:extLst>
          </p:cNvPr>
          <p:cNvGrpSpPr/>
          <p:nvPr/>
        </p:nvGrpSpPr>
        <p:grpSpPr>
          <a:xfrm>
            <a:off x="-1" y="1958640"/>
            <a:ext cx="12192000" cy="4899360"/>
            <a:chOff x="-1" y="1958640"/>
            <a:chExt cx="12192000" cy="4899360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50925DC-3D16-0364-1D5D-93A5C35C806F}"/>
                </a:ext>
              </a:extLst>
            </p:cNvPr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0A59963-4CA4-60CC-AE9A-8C48B4E92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77555" y="1958640"/>
              <a:ext cx="2447645" cy="1370681"/>
            </a:xfrm>
            <a:prstGeom prst="rect">
              <a:avLst/>
            </a:prstGeom>
          </p:spPr>
        </p:pic>
      </p:grpSp>
      <p:sp>
        <p:nvSpPr>
          <p:cNvPr id="9" name="Teksti kohatäide 4">
            <a:extLst>
              <a:ext uri="{FF2B5EF4-FFF2-40B4-BE49-F238E27FC236}">
                <a16:creationId xmlns:a16="http://schemas.microsoft.com/office/drawing/2014/main" id="{189D7BE3-F834-36F8-EB6C-3CFC506E3903}"/>
              </a:ext>
            </a:extLst>
          </p:cNvPr>
          <p:cNvSpPr txBox="1">
            <a:spLocks/>
          </p:cNvSpPr>
          <p:nvPr/>
        </p:nvSpPr>
        <p:spPr>
          <a:xfrm>
            <a:off x="953640" y="4814930"/>
            <a:ext cx="6927167" cy="3488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kern="1200" cap="all" baseline="0">
                <a:solidFill>
                  <a:schemeClr val="accent3"/>
                </a:solidFill>
                <a:latin typeface="Verdana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900" dirty="0" err="1">
                <a:solidFill>
                  <a:schemeClr val="tx2"/>
                </a:solidFill>
                <a:latin typeface="+mj-lt"/>
              </a:rPr>
              <a:t>Sõidukid</a:t>
            </a:r>
            <a:endParaRPr lang="en-US" altLang="en-US" sz="2900" dirty="0">
              <a:solidFill>
                <a:schemeClr val="tx2"/>
              </a:solidFill>
              <a:latin typeface="+mj-lt"/>
            </a:endParaRPr>
          </a:p>
          <a:p>
            <a:r>
              <a:rPr lang="en-US" altLang="en-US" sz="2900">
                <a:solidFill>
                  <a:schemeClr val="tx2"/>
                </a:solidFill>
                <a:latin typeface="+mj-lt"/>
              </a:rPr>
              <a:t>EMS = 60t</a:t>
            </a:r>
            <a:endParaRPr lang="en-US" altLang="en-US" sz="29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42" name="Picture 2" descr="Hummer">
            <a:extLst>
              <a:ext uri="{FF2B5EF4-FFF2-40B4-BE49-F238E27FC236}">
                <a16:creationId xmlns:a16="http://schemas.microsoft.com/office/drawing/2014/main" id="{08B3CCDB-E95D-74C6-D42E-CE6994166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7317"/>
            <a:ext cx="3399873" cy="254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DD821C-A16F-56D1-3C27-9C2D7375B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002" y="-28166"/>
            <a:ext cx="4414862" cy="2540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0D1C84-6788-ED57-1F11-96B36D9C0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6994" y="-20141"/>
            <a:ext cx="3805005" cy="2512588"/>
          </a:xfrm>
          <a:prstGeom prst="rect">
            <a:avLst/>
          </a:prstGeom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FE725773-985E-893B-97AF-39ABBFFCB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53" y="6053667"/>
            <a:ext cx="3865474" cy="82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56C2D3-0729-5823-694C-0EA443AE0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116" y="2512588"/>
            <a:ext cx="8342883" cy="434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05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8A0218-948C-2DCE-44F3-326BF30B89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Sõidukid</a:t>
            </a:r>
            <a:r>
              <a:rPr lang="en-US" dirty="0"/>
              <a:t>, </a:t>
            </a:r>
            <a:r>
              <a:rPr lang="en-US" dirty="0" err="1"/>
              <a:t>millega</a:t>
            </a:r>
            <a:r>
              <a:rPr lang="en-US" dirty="0"/>
              <a:t> </a:t>
            </a:r>
            <a:r>
              <a:rPr lang="en-US" dirty="0" err="1"/>
              <a:t>projekteerija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arvestama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E88E8-857E-D930-0869-8BB1B22DD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72808" y="2605619"/>
            <a:ext cx="8802242" cy="4140200"/>
          </a:xfrm>
          <a:solidFill>
            <a:schemeClr val="bg1"/>
          </a:solid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r>
              <a:rPr lang="en-US" dirty="0"/>
              <a:t>Max </a:t>
            </a:r>
            <a:r>
              <a:rPr lang="en-US" dirty="0" err="1"/>
              <a:t>laius</a:t>
            </a:r>
            <a:r>
              <a:rPr lang="en-US" dirty="0"/>
              <a:t> – 2,55 (</a:t>
            </a:r>
            <a:r>
              <a:rPr lang="en-US" dirty="0" err="1"/>
              <a:t>ilma</a:t>
            </a:r>
            <a:r>
              <a:rPr lang="en-US" dirty="0"/>
              <a:t> </a:t>
            </a:r>
            <a:r>
              <a:rPr lang="en-US" dirty="0" err="1"/>
              <a:t>peegliteta</a:t>
            </a:r>
            <a:r>
              <a:rPr lang="en-US" dirty="0"/>
              <a:t>; </a:t>
            </a:r>
            <a:r>
              <a:rPr lang="en-US" dirty="0" err="1"/>
              <a:t>peeglitega</a:t>
            </a:r>
            <a:r>
              <a:rPr lang="en-US" dirty="0"/>
              <a:t> ca 3,05)</a:t>
            </a:r>
          </a:p>
          <a:p>
            <a:r>
              <a:rPr lang="en-US" dirty="0"/>
              <a:t>Max </a:t>
            </a:r>
            <a:r>
              <a:rPr lang="en-US" dirty="0" err="1"/>
              <a:t>kõrgus</a:t>
            </a:r>
            <a:r>
              <a:rPr lang="en-US" dirty="0"/>
              <a:t> – 4,00 (</a:t>
            </a:r>
            <a:r>
              <a:rPr lang="en-US" dirty="0" err="1"/>
              <a:t>võimalik</a:t>
            </a:r>
            <a:r>
              <a:rPr lang="en-US" dirty="0"/>
              <a:t> et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tõstetakse</a:t>
            </a:r>
            <a:r>
              <a:rPr lang="en-US" dirty="0"/>
              <a:t>)</a:t>
            </a:r>
          </a:p>
          <a:p>
            <a:r>
              <a:rPr lang="en-US" dirty="0" err="1"/>
              <a:t>Täna</a:t>
            </a:r>
            <a:r>
              <a:rPr lang="en-US" dirty="0"/>
              <a:t>: </a:t>
            </a:r>
            <a:r>
              <a:rPr lang="en-US" dirty="0" err="1"/>
              <a:t>täispikkus</a:t>
            </a:r>
            <a:r>
              <a:rPr lang="en-US" dirty="0"/>
              <a:t> </a:t>
            </a:r>
            <a:r>
              <a:rPr lang="en-US" dirty="0" err="1"/>
              <a:t>kuni</a:t>
            </a:r>
            <a:r>
              <a:rPr lang="en-US" dirty="0"/>
              <a:t> 18,75 m (</a:t>
            </a:r>
            <a:r>
              <a:rPr lang="en-US" dirty="0" err="1"/>
              <a:t>tõenäoliselt</a:t>
            </a:r>
            <a:r>
              <a:rPr lang="en-US" dirty="0"/>
              <a:t> </a:t>
            </a:r>
            <a:r>
              <a:rPr lang="en-US" dirty="0" err="1"/>
              <a:t>tõstetakse</a:t>
            </a:r>
            <a:r>
              <a:rPr lang="en-US" dirty="0"/>
              <a:t> 20,75)</a:t>
            </a:r>
          </a:p>
          <a:p>
            <a:pPr lvl="1"/>
            <a:r>
              <a:rPr lang="en-US" dirty="0"/>
              <a:t>EMS </a:t>
            </a:r>
            <a:r>
              <a:rPr lang="en-US" dirty="0" err="1"/>
              <a:t>trassidel</a:t>
            </a:r>
            <a:r>
              <a:rPr lang="en-US" dirty="0"/>
              <a:t> </a:t>
            </a:r>
            <a:r>
              <a:rPr lang="en-US" dirty="0" err="1"/>
              <a:t>tõenäoliselt</a:t>
            </a:r>
            <a:r>
              <a:rPr lang="en-US" dirty="0"/>
              <a:t> </a:t>
            </a:r>
            <a:r>
              <a:rPr lang="en-US" dirty="0" err="1"/>
              <a:t>tõstetakse</a:t>
            </a:r>
            <a:r>
              <a:rPr lang="en-US" dirty="0"/>
              <a:t> 25,25 </a:t>
            </a:r>
            <a:r>
              <a:rPr lang="en-US" dirty="0" err="1"/>
              <a:t>kuid</a:t>
            </a:r>
            <a:r>
              <a:rPr lang="en-US" dirty="0"/>
              <a:t> </a:t>
            </a:r>
            <a:r>
              <a:rPr lang="en-US" dirty="0" err="1"/>
              <a:t>perspektiivis</a:t>
            </a:r>
            <a:r>
              <a:rPr lang="en-US" dirty="0"/>
              <a:t> 34,5 m</a:t>
            </a:r>
          </a:p>
          <a:p>
            <a:r>
              <a:rPr lang="en-US" dirty="0" err="1"/>
              <a:t>Täna</a:t>
            </a:r>
            <a:r>
              <a:rPr lang="en-US" dirty="0"/>
              <a:t>: </a:t>
            </a:r>
            <a:r>
              <a:rPr lang="en-US" dirty="0" err="1"/>
              <a:t>lubatud</a:t>
            </a:r>
            <a:r>
              <a:rPr lang="en-US" dirty="0"/>
              <a:t> </a:t>
            </a:r>
            <a:r>
              <a:rPr lang="en-US" dirty="0" err="1"/>
              <a:t>teljekoormus</a:t>
            </a:r>
            <a:r>
              <a:rPr lang="en-US" dirty="0"/>
              <a:t> 10 </a:t>
            </a:r>
            <a:r>
              <a:rPr lang="en-US" dirty="0" err="1"/>
              <a:t>tonni</a:t>
            </a:r>
            <a:endParaRPr lang="en-US" dirty="0"/>
          </a:p>
          <a:p>
            <a:pPr lvl="1"/>
            <a:r>
              <a:rPr lang="en-US" dirty="0" err="1"/>
              <a:t>veoteljel</a:t>
            </a:r>
            <a:r>
              <a:rPr lang="en-US" dirty="0"/>
              <a:t> </a:t>
            </a:r>
            <a:r>
              <a:rPr lang="en-US" dirty="0" err="1"/>
              <a:t>paarisratastega</a:t>
            </a:r>
            <a:r>
              <a:rPr lang="en-US" dirty="0"/>
              <a:t> 11,5 (</a:t>
            </a:r>
            <a:r>
              <a:rPr lang="en-US" dirty="0" err="1"/>
              <a:t>tõenäoliselt</a:t>
            </a:r>
            <a:r>
              <a:rPr lang="en-US" dirty="0"/>
              <a:t> </a:t>
            </a:r>
            <a:r>
              <a:rPr lang="en-US" dirty="0" err="1"/>
              <a:t>tõstetakse</a:t>
            </a:r>
            <a:r>
              <a:rPr lang="en-US" dirty="0"/>
              <a:t> 12,5-ni)</a:t>
            </a:r>
          </a:p>
          <a:p>
            <a:r>
              <a:rPr lang="en-US" dirty="0" err="1"/>
              <a:t>Täna</a:t>
            </a:r>
            <a:r>
              <a:rPr lang="en-US" dirty="0"/>
              <a:t>: </a:t>
            </a:r>
            <a:r>
              <a:rPr lang="en-US" dirty="0" err="1"/>
              <a:t>täismass</a:t>
            </a:r>
            <a:r>
              <a:rPr lang="en-US" dirty="0"/>
              <a:t> </a:t>
            </a:r>
            <a:r>
              <a:rPr lang="en-US" dirty="0" err="1"/>
              <a:t>kuni</a:t>
            </a:r>
            <a:r>
              <a:rPr lang="en-US" dirty="0"/>
              <a:t> 44 </a:t>
            </a:r>
            <a:r>
              <a:rPr lang="en-US" dirty="0" err="1"/>
              <a:t>tonni</a:t>
            </a:r>
            <a:r>
              <a:rPr lang="en-US" dirty="0"/>
              <a:t> (</a:t>
            </a:r>
            <a:r>
              <a:rPr lang="en-US" dirty="0" err="1"/>
              <a:t>eriloaga</a:t>
            </a:r>
            <a:r>
              <a:rPr lang="en-US" dirty="0"/>
              <a:t> 48 /6 </a:t>
            </a:r>
            <a:r>
              <a:rPr lang="en-US" dirty="0" err="1"/>
              <a:t>teljelisel</a:t>
            </a:r>
            <a:r>
              <a:rPr lang="en-US" dirty="0"/>
              <a:t> ja 52 /7 </a:t>
            </a:r>
            <a:r>
              <a:rPr lang="en-US" dirty="0" err="1"/>
              <a:t>teljelisel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Suuremad</a:t>
            </a:r>
            <a:r>
              <a:rPr lang="en-US" dirty="0"/>
              <a:t> </a:t>
            </a:r>
            <a:r>
              <a:rPr lang="en-US" dirty="0" err="1"/>
              <a:t>täismassid</a:t>
            </a:r>
            <a:r>
              <a:rPr lang="en-US" dirty="0"/>
              <a:t> EMS – </a:t>
            </a:r>
            <a:r>
              <a:rPr lang="en-US" dirty="0" err="1"/>
              <a:t>piiratud</a:t>
            </a:r>
            <a:r>
              <a:rPr lang="en-US" dirty="0"/>
              <a:t> </a:t>
            </a:r>
            <a:r>
              <a:rPr lang="en-US" dirty="0" err="1"/>
              <a:t>teedevõrgus</a:t>
            </a:r>
            <a:endParaRPr lang="en-US" dirty="0"/>
          </a:p>
          <a:p>
            <a:pPr lvl="1"/>
            <a:r>
              <a:rPr lang="en-US" dirty="0" err="1"/>
              <a:t>Eriloa</a:t>
            </a:r>
            <a:r>
              <a:rPr lang="en-US" dirty="0"/>
              <a:t> </a:t>
            </a:r>
            <a:r>
              <a:rPr lang="en-US" dirty="0" err="1"/>
              <a:t>skeemiga</a:t>
            </a:r>
            <a:r>
              <a:rPr lang="en-US" dirty="0"/>
              <a:t> (</a:t>
            </a:r>
            <a:r>
              <a:rPr lang="en-US" dirty="0" err="1"/>
              <a:t>metsavedu</a:t>
            </a:r>
            <a:r>
              <a:rPr lang="en-US" dirty="0"/>
              <a:t> </a:t>
            </a:r>
            <a:r>
              <a:rPr lang="en-US" dirty="0" err="1"/>
              <a:t>jms</a:t>
            </a:r>
            <a:r>
              <a:rPr lang="en-US" dirty="0"/>
              <a:t> </a:t>
            </a:r>
            <a:r>
              <a:rPr lang="en-US" dirty="0" err="1"/>
              <a:t>koos</a:t>
            </a:r>
            <a:r>
              <a:rPr lang="en-US" dirty="0"/>
              <a:t> </a:t>
            </a:r>
            <a:r>
              <a:rPr lang="en-US" dirty="0" err="1"/>
              <a:t>lisapikkuse</a:t>
            </a:r>
            <a:r>
              <a:rPr lang="en-US" dirty="0"/>
              <a:t> ja </a:t>
            </a:r>
            <a:r>
              <a:rPr lang="en-US" dirty="0" err="1"/>
              <a:t>suurema</a:t>
            </a:r>
            <a:r>
              <a:rPr lang="en-US" dirty="0"/>
              <a:t> </a:t>
            </a:r>
            <a:r>
              <a:rPr lang="en-US" dirty="0" err="1"/>
              <a:t>telgede</a:t>
            </a:r>
            <a:r>
              <a:rPr lang="en-US" dirty="0"/>
              <a:t> </a:t>
            </a:r>
            <a:r>
              <a:rPr lang="en-US" dirty="0" err="1"/>
              <a:t>arvuga</a:t>
            </a:r>
            <a:r>
              <a:rPr lang="en-US" dirty="0"/>
              <a:t> </a:t>
            </a:r>
            <a:r>
              <a:rPr lang="en-US" dirty="0" err="1"/>
              <a:t>teatud</a:t>
            </a:r>
            <a:r>
              <a:rPr lang="en-US" dirty="0"/>
              <a:t> </a:t>
            </a:r>
            <a:r>
              <a:rPr lang="en-US" dirty="0" err="1"/>
              <a:t>teelõigud</a:t>
            </a:r>
            <a:r>
              <a:rPr lang="en-US" dirty="0"/>
              <a:t> ja </a:t>
            </a:r>
            <a:r>
              <a:rPr lang="en-US" dirty="0" err="1"/>
              <a:t>sillad</a:t>
            </a:r>
            <a:r>
              <a:rPr lang="en-US" dirty="0"/>
              <a:t> </a:t>
            </a:r>
            <a:r>
              <a:rPr lang="en-US" dirty="0" err="1"/>
              <a:t>välistatud</a:t>
            </a:r>
            <a:r>
              <a:rPr lang="en-US" dirty="0"/>
              <a:t> – </a:t>
            </a:r>
            <a:r>
              <a:rPr lang="en-US" dirty="0">
                <a:hlinkClick r:id="rId2"/>
              </a:rPr>
              <a:t>www.tarktee.ee</a:t>
            </a:r>
            <a:r>
              <a:rPr lang="en-US" dirty="0"/>
              <a:t>) </a:t>
            </a:r>
          </a:p>
          <a:p>
            <a:r>
              <a:rPr lang="en-US" dirty="0" err="1"/>
              <a:t>Linnas</a:t>
            </a:r>
            <a:r>
              <a:rPr lang="en-US" dirty="0"/>
              <a:t> (</a:t>
            </a:r>
            <a:r>
              <a:rPr lang="en-US" dirty="0" err="1"/>
              <a:t>asulas</a:t>
            </a:r>
            <a:r>
              <a:rPr lang="en-US" dirty="0"/>
              <a:t>): EVS 843 </a:t>
            </a:r>
            <a:r>
              <a:rPr lang="en-US" dirty="0" err="1"/>
              <a:t>määratleb</a:t>
            </a:r>
            <a:r>
              <a:rPr lang="en-US" dirty="0"/>
              <a:t> </a:t>
            </a:r>
            <a:r>
              <a:rPr lang="en-US" dirty="0" err="1"/>
              <a:t>sõltuvalt</a:t>
            </a:r>
            <a:r>
              <a:rPr lang="en-US" dirty="0"/>
              <a:t> </a:t>
            </a:r>
            <a:r>
              <a:rPr lang="en-US" dirty="0" err="1"/>
              <a:t>tänava</a:t>
            </a:r>
            <a:r>
              <a:rPr lang="en-US" dirty="0"/>
              <a:t> </a:t>
            </a:r>
            <a:r>
              <a:rPr lang="en-US" dirty="0" err="1"/>
              <a:t>funktsioonist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134A07-3222-B499-1CB2-4AA6B31A4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327280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92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62FF-21B7-190E-94FA-BE678D18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A7BD6-FDD5-98DC-594E-99C56D19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7867" y="2709332"/>
            <a:ext cx="10469033" cy="3201889"/>
          </a:xfrm>
        </p:spPr>
        <p:txBody>
          <a:bodyPr/>
          <a:lstStyle/>
          <a:p>
            <a:r>
              <a:rPr lang="en-US" dirty="0"/>
              <a:t>EMS – </a:t>
            </a:r>
            <a:r>
              <a:rPr lang="en-US" dirty="0" err="1"/>
              <a:t>kuni</a:t>
            </a:r>
            <a:r>
              <a:rPr lang="en-US" dirty="0"/>
              <a:t> 25,25 m ja </a:t>
            </a:r>
            <a:r>
              <a:rPr lang="en-US" dirty="0" err="1"/>
              <a:t>vähemalt</a:t>
            </a:r>
            <a:r>
              <a:rPr lang="en-US" dirty="0"/>
              <a:t> 8 </a:t>
            </a:r>
            <a:r>
              <a:rPr lang="en-US" dirty="0" err="1"/>
              <a:t>teljega</a:t>
            </a:r>
            <a:r>
              <a:rPr lang="en-US" dirty="0"/>
              <a:t> 60 </a:t>
            </a:r>
            <a:r>
              <a:rPr lang="en-US" dirty="0" err="1"/>
              <a:t>tonni</a:t>
            </a:r>
            <a:endParaRPr lang="en-US" dirty="0"/>
          </a:p>
          <a:p>
            <a:r>
              <a:rPr lang="en-US" dirty="0"/>
              <a:t>EMS2 – </a:t>
            </a:r>
            <a:r>
              <a:rPr lang="en-US" dirty="0" err="1"/>
              <a:t>kuni</a:t>
            </a:r>
            <a:r>
              <a:rPr lang="en-US" dirty="0"/>
              <a:t> 34,5 m ja </a:t>
            </a:r>
            <a:r>
              <a:rPr lang="en-US" dirty="0" err="1"/>
              <a:t>vähemalt</a:t>
            </a:r>
            <a:r>
              <a:rPr lang="en-US" dirty="0"/>
              <a:t> 11 </a:t>
            </a:r>
            <a:r>
              <a:rPr lang="en-US" dirty="0" err="1"/>
              <a:t>teljega</a:t>
            </a:r>
            <a:r>
              <a:rPr lang="en-US" dirty="0"/>
              <a:t> 74/76 </a:t>
            </a:r>
            <a:r>
              <a:rPr lang="en-US" dirty="0" err="1"/>
              <a:t>tonni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1AC22-753E-DB34-7252-65661BF3B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ABD-CDD4-40F3-B8EB-89C48D6E8844}" type="datetime1">
              <a:rPr lang="en-US" smtClean="0"/>
              <a:t>9/7/2026</a:t>
            </a:fld>
            <a:endParaRPr lang="en-US" dirty="0"/>
          </a:p>
        </p:txBody>
      </p:sp>
      <p:pic>
        <p:nvPicPr>
          <p:cNvPr id="5" name="Picture 4" descr="Pikemate autorongide test Eestis läks uuele ringile">
            <a:extLst>
              <a:ext uri="{FF2B5EF4-FFF2-40B4-BE49-F238E27FC236}">
                <a16:creationId xmlns:a16="http://schemas.microsoft.com/office/drawing/2014/main" id="{8AEE0343-5C87-6B16-02D3-7DDF8FF63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5" b="26712"/>
          <a:stretch/>
        </p:blipFill>
        <p:spPr bwMode="auto">
          <a:xfrm>
            <a:off x="1891553" y="0"/>
            <a:ext cx="8301318" cy="26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kema autorongiga tehti järjekordne katsesõit: kaasatud olid ka sõidukoolitajad">
            <a:extLst>
              <a:ext uri="{FF2B5EF4-FFF2-40B4-BE49-F238E27FC236}">
                <a16:creationId xmlns:a16="http://schemas.microsoft.com/office/drawing/2014/main" id="{8EFACF1A-848B-36B6-7B51-85E564B85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6" b="9969"/>
          <a:stretch/>
        </p:blipFill>
        <p:spPr bwMode="auto">
          <a:xfrm>
            <a:off x="1891553" y="3700044"/>
            <a:ext cx="8301318" cy="3139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8984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86865-419B-CAFE-5577-168054FC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4E998-5777-0551-4357-B07C4C52F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9536"/>
            <a:ext cx="3581329" cy="4351338"/>
          </a:xfrm>
        </p:spPr>
        <p:txBody>
          <a:bodyPr/>
          <a:lstStyle/>
          <a:p>
            <a:r>
              <a:rPr lang="en-US" dirty="0" err="1"/>
              <a:t>Valitud</a:t>
            </a:r>
            <a:r>
              <a:rPr lang="en-US" dirty="0"/>
              <a:t> </a:t>
            </a:r>
            <a:r>
              <a:rPr lang="en-US" dirty="0" err="1"/>
              <a:t>esimene</a:t>
            </a:r>
            <a:endParaRPr lang="en-US" dirty="0"/>
          </a:p>
          <a:p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kasutatud</a:t>
            </a:r>
            <a:endParaRPr lang="en-US" dirty="0"/>
          </a:p>
          <a:p>
            <a:r>
              <a:rPr lang="en-US" dirty="0"/>
              <a:t>B-link on </a:t>
            </a:r>
            <a:r>
              <a:rPr lang="en-US" dirty="0" err="1"/>
              <a:t>küll</a:t>
            </a:r>
            <a:r>
              <a:rPr lang="en-US" dirty="0"/>
              <a:t> </a:t>
            </a:r>
            <a:r>
              <a:rPr lang="en-US" dirty="0" err="1"/>
              <a:t>halvemini</a:t>
            </a:r>
            <a:r>
              <a:rPr lang="en-US" dirty="0"/>
              <a:t> </a:t>
            </a:r>
            <a:r>
              <a:rPr lang="en-US" dirty="0" err="1"/>
              <a:t>manööverdav</a:t>
            </a:r>
            <a:r>
              <a:rPr lang="en-US" dirty="0"/>
              <a:t> aga </a:t>
            </a:r>
            <a:r>
              <a:rPr lang="en-US" dirty="0" err="1"/>
              <a:t>neid</a:t>
            </a:r>
            <a:r>
              <a:rPr lang="en-US" dirty="0"/>
              <a:t> on </a:t>
            </a:r>
            <a:r>
              <a:rPr lang="en-US" dirty="0" err="1"/>
              <a:t>vähem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D530E-DF91-D08F-66A8-80A35C9F1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529" y="1217400"/>
            <a:ext cx="7459116" cy="518232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33445869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D4CA-CD5B-244A-E2B8-5AA83E93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91" y="-55079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75F1D-FF35-B33E-232F-65E186285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23" y="2118018"/>
            <a:ext cx="3268868" cy="4351338"/>
          </a:xfrm>
        </p:spPr>
        <p:txBody>
          <a:bodyPr>
            <a:normAutofit/>
          </a:bodyPr>
          <a:lstStyle/>
          <a:p>
            <a:r>
              <a:rPr lang="en-US" dirty="0"/>
              <a:t>EMS </a:t>
            </a:r>
            <a:r>
              <a:rPr lang="en-US" sz="1200" dirty="0"/>
              <a:t>(</a:t>
            </a:r>
            <a:r>
              <a:rPr lang="en-US" sz="1200" dirty="0" err="1"/>
              <a:t>pikkus</a:t>
            </a:r>
            <a:r>
              <a:rPr lang="en-US" sz="1200" dirty="0"/>
              <a:t> </a:t>
            </a:r>
            <a:r>
              <a:rPr lang="en-US" sz="1200" dirty="0" err="1"/>
              <a:t>kuni</a:t>
            </a:r>
            <a:r>
              <a:rPr lang="en-US" sz="1200" dirty="0"/>
              <a:t> 25,25 m)</a:t>
            </a:r>
            <a:endParaRPr lang="en-US" sz="2600" dirty="0"/>
          </a:p>
          <a:p>
            <a:pPr lvl="1"/>
            <a:r>
              <a:rPr lang="en-US" sz="1100" dirty="0" err="1"/>
              <a:t>valitud</a:t>
            </a:r>
            <a:r>
              <a:rPr lang="en-US" sz="1100" dirty="0"/>
              <a:t> </a:t>
            </a:r>
            <a:r>
              <a:rPr lang="en-US" sz="1100" dirty="0" err="1"/>
              <a:t>trassidel</a:t>
            </a:r>
            <a:endParaRPr lang="en-US" sz="1100" dirty="0"/>
          </a:p>
          <a:p>
            <a:pPr lvl="1"/>
            <a:r>
              <a:rPr lang="en-US" sz="1100" dirty="0" err="1"/>
              <a:t>Teljebaas</a:t>
            </a:r>
            <a:r>
              <a:rPr lang="en-US" sz="1100" dirty="0"/>
              <a:t> 20+ ja 8 </a:t>
            </a:r>
            <a:r>
              <a:rPr lang="en-US" sz="1100" dirty="0" err="1"/>
              <a:t>telge</a:t>
            </a:r>
            <a:r>
              <a:rPr lang="en-US" sz="1100" dirty="0"/>
              <a:t> = 60 t</a:t>
            </a:r>
          </a:p>
          <a:p>
            <a:pPr lvl="1"/>
            <a:r>
              <a:rPr lang="en-US" sz="1100" dirty="0" err="1"/>
              <a:t>Teljebaas</a:t>
            </a:r>
            <a:r>
              <a:rPr lang="en-US" sz="1100" dirty="0"/>
              <a:t> 20+ ja 7 </a:t>
            </a:r>
            <a:r>
              <a:rPr lang="en-US" sz="1100" dirty="0" err="1"/>
              <a:t>telge</a:t>
            </a:r>
            <a:r>
              <a:rPr lang="en-US" sz="1100" dirty="0"/>
              <a:t> = 52 t</a:t>
            </a:r>
          </a:p>
          <a:p>
            <a:pPr lvl="1"/>
            <a:r>
              <a:rPr lang="en-US" sz="1100" dirty="0" err="1"/>
              <a:t>Väiksem</a:t>
            </a:r>
            <a:r>
              <a:rPr lang="en-US" sz="1100" dirty="0"/>
              <a:t> </a:t>
            </a:r>
            <a:r>
              <a:rPr lang="en-US" sz="1100" dirty="0" err="1"/>
              <a:t>teljebaas</a:t>
            </a:r>
            <a:r>
              <a:rPr lang="en-US" sz="1100" dirty="0"/>
              <a:t> </a:t>
            </a:r>
            <a:r>
              <a:rPr lang="en-US" sz="1100" dirty="0" err="1"/>
              <a:t>või</a:t>
            </a:r>
            <a:r>
              <a:rPr lang="en-US" sz="1100" dirty="0"/>
              <a:t> </a:t>
            </a:r>
            <a:r>
              <a:rPr lang="en-US" sz="1100" dirty="0" err="1"/>
              <a:t>väiksem</a:t>
            </a:r>
            <a:r>
              <a:rPr lang="en-US" sz="1100" dirty="0"/>
              <a:t> </a:t>
            </a:r>
            <a:r>
              <a:rPr lang="en-US" sz="1100" dirty="0" err="1"/>
              <a:t>telgede</a:t>
            </a:r>
            <a:r>
              <a:rPr lang="en-US" sz="1100" dirty="0"/>
              <a:t> </a:t>
            </a:r>
            <a:r>
              <a:rPr lang="en-US" sz="1100" dirty="0" err="1"/>
              <a:t>arv</a:t>
            </a:r>
            <a:r>
              <a:rPr lang="en-US" sz="1100" dirty="0"/>
              <a:t> – </a:t>
            </a:r>
            <a:r>
              <a:rPr lang="en-US" sz="1100" dirty="0" err="1"/>
              <a:t>väiksem</a:t>
            </a:r>
            <a:r>
              <a:rPr lang="en-US" sz="1100" dirty="0"/>
              <a:t> </a:t>
            </a:r>
            <a:r>
              <a:rPr lang="en-US" sz="1100" dirty="0" err="1"/>
              <a:t>lubatud</a:t>
            </a:r>
            <a:r>
              <a:rPr lang="en-US" sz="1100" dirty="0"/>
              <a:t> </a:t>
            </a:r>
            <a:r>
              <a:rPr lang="en-US" sz="1100" dirty="0" err="1"/>
              <a:t>täismass</a:t>
            </a:r>
            <a:endParaRPr lang="en-US" sz="1100" dirty="0"/>
          </a:p>
          <a:p>
            <a:r>
              <a:rPr lang="en-US" sz="1400" dirty="0" err="1"/>
              <a:t>Siseriiklik</a:t>
            </a:r>
            <a:r>
              <a:rPr lang="en-US" sz="1400" dirty="0"/>
              <a:t> </a:t>
            </a:r>
            <a:r>
              <a:rPr lang="en-US" sz="1400" dirty="0" err="1"/>
              <a:t>reglement</a:t>
            </a:r>
            <a:r>
              <a:rPr lang="en-US" sz="1400" dirty="0"/>
              <a:t> </a:t>
            </a:r>
            <a:r>
              <a:rPr lang="en-US" sz="1400" dirty="0" err="1"/>
              <a:t>paarisratastega</a:t>
            </a:r>
            <a:r>
              <a:rPr lang="en-US" sz="1400" dirty="0"/>
              <a:t>, </a:t>
            </a:r>
            <a:r>
              <a:rPr lang="en-US" sz="1100" dirty="0"/>
              <a:t>(</a:t>
            </a:r>
            <a:r>
              <a:rPr lang="en-US" sz="1100" dirty="0" err="1"/>
              <a:t>kuni</a:t>
            </a:r>
            <a:r>
              <a:rPr lang="en-US" sz="1100" dirty="0"/>
              <a:t> 20,75 m)</a:t>
            </a:r>
          </a:p>
          <a:p>
            <a:pPr lvl="1"/>
            <a:r>
              <a:rPr lang="en-US" sz="1100" dirty="0" err="1"/>
              <a:t>avalikel</a:t>
            </a:r>
            <a:r>
              <a:rPr lang="en-US" sz="1100" dirty="0"/>
              <a:t> </a:t>
            </a:r>
            <a:r>
              <a:rPr lang="en-US" sz="1100" dirty="0" err="1"/>
              <a:t>teedel</a:t>
            </a:r>
            <a:r>
              <a:rPr lang="en-US" sz="1100" dirty="0"/>
              <a:t> </a:t>
            </a:r>
            <a:r>
              <a:rPr lang="en-US" sz="1100" dirty="0" err="1"/>
              <a:t>vastavuses</a:t>
            </a:r>
            <a:r>
              <a:rPr lang="en-US" sz="1100" dirty="0"/>
              <a:t> tarktee.ee</a:t>
            </a:r>
          </a:p>
          <a:p>
            <a:pPr lvl="1"/>
            <a:r>
              <a:rPr lang="en-US" sz="1100" dirty="0" err="1"/>
              <a:t>Teljebaas</a:t>
            </a:r>
            <a:r>
              <a:rPr lang="en-US" sz="1100" dirty="0"/>
              <a:t> 12+ ja 6 </a:t>
            </a:r>
            <a:r>
              <a:rPr lang="en-US" sz="1100" dirty="0" err="1"/>
              <a:t>telge</a:t>
            </a:r>
            <a:r>
              <a:rPr lang="en-US" sz="1100" dirty="0"/>
              <a:t> = 48 t</a:t>
            </a:r>
          </a:p>
          <a:p>
            <a:pPr lvl="1"/>
            <a:r>
              <a:rPr lang="en-US" sz="1100" dirty="0" err="1"/>
              <a:t>Teljebaas</a:t>
            </a:r>
            <a:r>
              <a:rPr lang="en-US" sz="1100" dirty="0"/>
              <a:t> 14+ ja 7 </a:t>
            </a:r>
            <a:r>
              <a:rPr lang="en-US" sz="1100" dirty="0" err="1"/>
              <a:t>telge</a:t>
            </a:r>
            <a:r>
              <a:rPr lang="en-US" sz="1100" dirty="0"/>
              <a:t> = 52 t</a:t>
            </a:r>
          </a:p>
          <a:p>
            <a:pPr lvl="1"/>
            <a:r>
              <a:rPr lang="en-US" sz="1100" dirty="0" err="1"/>
              <a:t>Teljebaas</a:t>
            </a:r>
            <a:r>
              <a:rPr lang="en-US" sz="1100" dirty="0"/>
              <a:t> 18+ ja 8 </a:t>
            </a:r>
            <a:r>
              <a:rPr lang="en-US" sz="1100" dirty="0" err="1"/>
              <a:t>telge</a:t>
            </a:r>
            <a:r>
              <a:rPr lang="en-US" sz="1100" dirty="0"/>
              <a:t> = 60 t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2D86AA-88CF-EB38-0F74-B17D37E09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344641" cy="527668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732480D-1377-2248-8D4C-BD7A5E77FCF0}"/>
              </a:ext>
            </a:extLst>
          </p:cNvPr>
          <p:cNvGraphicFramePr>
            <a:graphicFrameLocks noGrp="1"/>
          </p:cNvGraphicFramePr>
          <p:nvPr/>
        </p:nvGraphicFramePr>
        <p:xfrm>
          <a:off x="3393572" y="336013"/>
          <a:ext cx="8656053" cy="6283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9E71A2B-87D8-CF53-523C-44F9267B7D1A}"/>
              </a:ext>
            </a:extLst>
          </p:cNvPr>
          <p:cNvSpPr txBox="1"/>
          <p:nvPr/>
        </p:nvSpPr>
        <p:spPr>
          <a:xfrm>
            <a:off x="1549525" y="55900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635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5F9AD5A-977F-E88D-BA16-1B3FA011D34D}"/>
              </a:ext>
            </a:extLst>
          </p:cNvPr>
          <p:cNvGraphicFramePr>
            <a:graphicFrameLocks noGrp="1"/>
          </p:cNvGraphicFramePr>
          <p:nvPr/>
        </p:nvGraphicFramePr>
        <p:xfrm>
          <a:off x="301925" y="284673"/>
          <a:ext cx="11792308" cy="5598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6515">
                  <a:extLst>
                    <a:ext uri="{9D8B030D-6E8A-4147-A177-3AD203B41FA5}">
                      <a16:colId xmlns:a16="http://schemas.microsoft.com/office/drawing/2014/main" val="1361837869"/>
                    </a:ext>
                  </a:extLst>
                </a:gridCol>
                <a:gridCol w="10462164">
                  <a:extLst>
                    <a:ext uri="{9D8B030D-6E8A-4147-A177-3AD203B41FA5}">
                      <a16:colId xmlns:a16="http://schemas.microsoft.com/office/drawing/2014/main" val="313043605"/>
                    </a:ext>
                  </a:extLst>
                </a:gridCol>
                <a:gridCol w="793629">
                  <a:extLst>
                    <a:ext uri="{9D8B030D-6E8A-4147-A177-3AD203B41FA5}">
                      <a16:colId xmlns:a16="http://schemas.microsoft.com/office/drawing/2014/main" val="2078829865"/>
                    </a:ext>
                  </a:extLst>
                </a:gridCol>
              </a:tblGrid>
              <a:tr h="362282">
                <a:tc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>
                          <a:effectLst/>
                        </a:rPr>
                        <a:t>Klass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>
                          <a:effectLst/>
                        </a:rPr>
                        <a:t>Kriteerium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5245" marR="5234" marT="5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 dirty="0">
                          <a:effectLst/>
                        </a:rPr>
                        <a:t>km/h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/>
                </a:tc>
                <a:extLst>
                  <a:ext uri="{0D108BD9-81ED-4DB2-BD59-A6C34878D82A}">
                    <a16:rowId xmlns:a16="http://schemas.microsoft.com/office/drawing/2014/main" val="2048304298"/>
                  </a:ext>
                </a:extLst>
              </a:tr>
              <a:tr h="54005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 dirty="0">
                          <a:effectLst/>
                        </a:rPr>
                        <a:t>A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>
                          <a:effectLst/>
                        </a:rPr>
                        <a:t>Sõiduk läbib ristmiku püsides oma sõidurajal, mõõdetuna esimese sisemise ja tagumise välimise ratta jäljest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>
                          <a:effectLst/>
                        </a:rPr>
                        <a:t>20 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821346"/>
                  </a:ext>
                </a:extLst>
              </a:tr>
              <a:tr h="540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Kere elemendid võivad ulatuda üle sõiduraja piiri, kuid ei tohi ulatuda päri- või vastassuuna vööndisse ega jalgratturitele või jalakäijatele mõeldud alale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46207"/>
                  </a:ext>
                </a:extLst>
              </a:tr>
              <a:tr h="3622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Kahe ja enam rajalistel (k.a. turbo) ringristmikutel ei tohi kere gabariit ulatuda üle sõiduraja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54391"/>
                  </a:ext>
                </a:extLst>
              </a:tr>
              <a:tr h="36228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 dirty="0">
                          <a:effectLst/>
                        </a:rPr>
                        <a:t>B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Sõiduki rattad peavad pöördel mahtuma teekattele (k.a. pöördelaiendile)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>
                          <a:effectLst/>
                        </a:rPr>
                        <a:t>15 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159645"/>
                  </a:ext>
                </a:extLst>
              </a:tr>
              <a:tr h="3622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Sõiduk võib kasutada ristmikul osa vastassuunalisest sõidurajast, kuhu sõiduk pöörab.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067759"/>
                  </a:ext>
                </a:extLst>
              </a:tr>
              <a:tr h="540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Sõiduki kere elemendid võivad ulatuda jalgratturitele või jalakäijatele mõeldud alale, kui peab jääma vähemalt 1,5m vaba liikumisruumi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93165"/>
                  </a:ext>
                </a:extLst>
              </a:tr>
              <a:tr h="540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Kahe ja enam rajalistel (k.a. turbo) ringristmikutel ei tohi kere gabariit ulatuda kõrvalrajale, kuid ratas võib sõita üle eralduselemendi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99232"/>
                  </a:ext>
                </a:extLst>
              </a:tr>
              <a:tr h="3622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 dirty="0">
                          <a:effectLst/>
                        </a:rPr>
                        <a:t>C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Sõiduki rattad peavad pöördel mahtuma teekattele (k.a. pöördelaiendile)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>
                          <a:effectLst/>
                        </a:rPr>
                        <a:t>&lt;15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637720"/>
                  </a:ext>
                </a:extLst>
              </a:tr>
              <a:tr h="540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Sõiduk võib kalduda pöörde tegemiseks vastassuunda nii pööret alustavalt rajalt, kui ka pööret sooritavale harul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59570"/>
                  </a:ext>
                </a:extLst>
              </a:tr>
              <a:tr h="3622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Jalgratturite ja jalakäija alale ulatumisele kehtivad samad reeglid, nagu klass B puhul 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81975"/>
                  </a:ext>
                </a:extLst>
              </a:tr>
              <a:tr h="3622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 dirty="0">
                          <a:effectLst/>
                        </a:rPr>
                        <a:t>D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Ristmik ei ole läbitav sõidukile kasutades kogu katte laiust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t-EE" sz="1600" u="none" strike="noStrike" dirty="0">
                          <a:effectLst/>
                        </a:rPr>
                        <a:t>5 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234" marR="5234" marT="5234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468693"/>
                  </a:ext>
                </a:extLst>
              </a:tr>
              <a:tr h="3622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t-EE" sz="1600" u="none" strike="noStrike" dirty="0">
                          <a:effectLst/>
                        </a:rPr>
                        <a:t>Kahe ja enam rajalistel (k.a. turbo) ringristmikutel ulatub keregabariit kõrval olevale rajale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805" marR="5234" marT="5234" marB="0" anchor="ctr"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754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3762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0CDB1ED-758F-47B7-BDB5-2454A171D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225" y="-42496"/>
            <a:ext cx="10451237" cy="690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D8D564-4AD4-5515-3DD0-686E51AF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58" y="-27986"/>
            <a:ext cx="8911687" cy="1280890"/>
          </a:xfrm>
        </p:spPr>
        <p:txBody>
          <a:bodyPr/>
          <a:lstStyle/>
          <a:p>
            <a:r>
              <a:rPr lang="en-US" dirty="0"/>
              <a:t>EMS </a:t>
            </a:r>
            <a:r>
              <a:rPr lang="en-US" dirty="0" err="1"/>
              <a:t>Eestis</a:t>
            </a:r>
            <a:r>
              <a:rPr lang="en-US" dirty="0"/>
              <a:t> </a:t>
            </a:r>
            <a:r>
              <a:rPr lang="en-US" sz="2400" dirty="0"/>
              <a:t>(25 m 60 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4372-BF15-C506-CCCD-9532E87BD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872" y="1252904"/>
            <a:ext cx="11310262" cy="4351338"/>
          </a:xfrm>
        </p:spPr>
        <p:txBody>
          <a:bodyPr>
            <a:normAutofit/>
          </a:bodyPr>
          <a:lstStyle/>
          <a:p>
            <a:r>
              <a:rPr lang="en-US" sz="2000" dirty="0"/>
              <a:t>112  </a:t>
            </a:r>
            <a:r>
              <a:rPr lang="en-US" sz="2000" dirty="0" err="1"/>
              <a:t>objekti</a:t>
            </a:r>
            <a:r>
              <a:rPr lang="en-US" sz="2000" dirty="0"/>
              <a:t> </a:t>
            </a:r>
            <a:r>
              <a:rPr lang="en-US" sz="2000" dirty="0" err="1"/>
              <a:t>kontrollitud</a:t>
            </a:r>
            <a:r>
              <a:rPr lang="en-US" sz="2000" dirty="0"/>
              <a:t> (A-B-C-D)</a:t>
            </a:r>
          </a:p>
          <a:p>
            <a:r>
              <a:rPr lang="en-US" sz="2000" dirty="0"/>
              <a:t>50 </a:t>
            </a:r>
            <a:r>
              <a:rPr lang="en-US" sz="2000" dirty="0" err="1"/>
              <a:t>riigitee</a:t>
            </a:r>
            <a:r>
              <a:rPr lang="en-US" sz="2000" dirty="0"/>
              <a:t> </a:t>
            </a:r>
            <a:r>
              <a:rPr lang="en-US" sz="2000" dirty="0" err="1"/>
              <a:t>ristmikku</a:t>
            </a:r>
            <a:endParaRPr lang="en-US" sz="2000" dirty="0"/>
          </a:p>
          <a:p>
            <a:pPr lvl="1"/>
            <a:r>
              <a:rPr lang="en-US" sz="1800" dirty="0"/>
              <a:t>29-19-1-1</a:t>
            </a:r>
          </a:p>
          <a:p>
            <a:pPr lvl="2"/>
            <a:r>
              <a:rPr lang="en-US" sz="1600" dirty="0"/>
              <a:t>C – Riia ring, D – </a:t>
            </a:r>
            <a:r>
              <a:rPr lang="en-US" sz="1600" dirty="0" err="1"/>
              <a:t>Kroodi</a:t>
            </a:r>
            <a:r>
              <a:rPr lang="en-US" sz="1600" dirty="0"/>
              <a:t> ring</a:t>
            </a:r>
          </a:p>
          <a:p>
            <a:r>
              <a:rPr lang="en-US" sz="2000" dirty="0"/>
              <a:t>14 KOV </a:t>
            </a:r>
            <a:r>
              <a:rPr lang="en-US" sz="2000" dirty="0" err="1"/>
              <a:t>ristmikku</a:t>
            </a:r>
            <a:endParaRPr lang="en-US" sz="2000" dirty="0"/>
          </a:p>
          <a:p>
            <a:pPr lvl="1"/>
            <a:r>
              <a:rPr lang="en-US" sz="1800" dirty="0"/>
              <a:t>6 – 5 – 3 – 0</a:t>
            </a:r>
          </a:p>
          <a:p>
            <a:pPr lvl="2"/>
            <a:r>
              <a:rPr lang="en-US" sz="1600" dirty="0"/>
              <a:t>C: </a:t>
            </a:r>
            <a:r>
              <a:rPr lang="en-US" sz="1600" dirty="0" err="1"/>
              <a:t>Peterburi</a:t>
            </a:r>
            <a:r>
              <a:rPr lang="en-US" sz="1600" dirty="0"/>
              <a:t>/</a:t>
            </a:r>
            <a:r>
              <a:rPr lang="en-US" sz="1600" dirty="0" err="1"/>
              <a:t>Smuuli</a:t>
            </a:r>
            <a:endParaRPr lang="en-US" sz="1600" dirty="0"/>
          </a:p>
          <a:p>
            <a:pPr lvl="2"/>
            <a:r>
              <a:rPr lang="en-US" sz="1600" dirty="0"/>
              <a:t>C: D-terminal/Reidi</a:t>
            </a:r>
          </a:p>
          <a:p>
            <a:pPr lvl="2"/>
            <a:r>
              <a:rPr lang="en-US" sz="1600" dirty="0"/>
              <a:t>C: </a:t>
            </a:r>
            <a:r>
              <a:rPr lang="en-US" sz="1600" dirty="0" err="1"/>
              <a:t>Tõrvandi</a:t>
            </a:r>
            <a:r>
              <a:rPr lang="en-US" sz="1600" dirty="0"/>
              <a:t> </a:t>
            </a:r>
            <a:r>
              <a:rPr lang="en-US" sz="1600" dirty="0" err="1"/>
              <a:t>ühendus</a:t>
            </a:r>
            <a:r>
              <a:rPr lang="en-US" sz="1600" dirty="0"/>
              <a:t>/Tamme</a:t>
            </a:r>
          </a:p>
          <a:p>
            <a:r>
              <a:rPr lang="en-US" sz="2000" dirty="0"/>
              <a:t>37 </a:t>
            </a:r>
            <a:r>
              <a:rPr lang="en-US" sz="2000" dirty="0" err="1"/>
              <a:t>puhke</a:t>
            </a:r>
            <a:r>
              <a:rPr lang="en-US" sz="2000" dirty="0"/>
              <a:t>- ja </a:t>
            </a:r>
            <a:r>
              <a:rPr lang="en-US" sz="2000" dirty="0" err="1"/>
              <a:t>teeninduskohta</a:t>
            </a:r>
            <a:endParaRPr lang="en-US" sz="2000" dirty="0"/>
          </a:p>
          <a:p>
            <a:pPr lvl="1"/>
            <a:r>
              <a:rPr lang="en-US" sz="1800" dirty="0"/>
              <a:t>8-16-13-0</a:t>
            </a:r>
          </a:p>
          <a:p>
            <a:r>
              <a:rPr lang="en-US" sz="2000" dirty="0"/>
              <a:t>11 </a:t>
            </a:r>
            <a:r>
              <a:rPr lang="en-US" sz="2000" dirty="0" err="1"/>
              <a:t>sadama</a:t>
            </a:r>
            <a:r>
              <a:rPr lang="en-US" sz="2000" dirty="0"/>
              <a:t>- ja </a:t>
            </a:r>
            <a:r>
              <a:rPr lang="en-US" sz="2000" dirty="0" err="1"/>
              <a:t>piiripunkti</a:t>
            </a:r>
            <a:endParaRPr lang="en-US" sz="2000" dirty="0"/>
          </a:p>
          <a:p>
            <a:pPr lvl="1"/>
            <a:r>
              <a:rPr lang="en-US" sz="1800" dirty="0"/>
              <a:t>7-2-2-0</a:t>
            </a:r>
          </a:p>
        </p:txBody>
      </p:sp>
    </p:spTree>
    <p:extLst>
      <p:ext uri="{BB962C8B-B14F-4D97-AF65-F5344CB8AC3E}">
        <p14:creationId xmlns:p14="http://schemas.microsoft.com/office/powerpoint/2010/main" val="10418567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75AD-8E4B-AA91-5966-940CDDAB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303" y="365125"/>
            <a:ext cx="10944497" cy="1325563"/>
          </a:xfrm>
        </p:spPr>
        <p:txBody>
          <a:bodyPr/>
          <a:lstStyle/>
          <a:p>
            <a:r>
              <a:rPr lang="en-US" dirty="0" err="1"/>
              <a:t>Projekteerimise</a:t>
            </a:r>
            <a:r>
              <a:rPr lang="en-US" dirty="0"/>
              <a:t> </a:t>
            </a:r>
            <a:r>
              <a:rPr lang="en-US" dirty="0" err="1"/>
              <a:t>lähtetase</a:t>
            </a:r>
            <a:r>
              <a:rPr lang="en-US" dirty="0"/>
              <a:t> – H</a:t>
            </a:r>
            <a:r>
              <a:rPr lang="en-US" sz="3600" dirty="0"/>
              <a:t>ea</a:t>
            </a:r>
            <a:r>
              <a:rPr lang="en-US" dirty="0"/>
              <a:t>-</a:t>
            </a:r>
            <a:r>
              <a:rPr lang="en-US" dirty="0" err="1"/>
              <a:t>R</a:t>
            </a:r>
            <a:r>
              <a:rPr lang="en-US" sz="3600" dirty="0" err="1"/>
              <a:t>ahuldav</a:t>
            </a:r>
            <a:r>
              <a:rPr lang="en-US" dirty="0"/>
              <a:t>-</a:t>
            </a:r>
            <a:r>
              <a:rPr lang="en-US" dirty="0" err="1"/>
              <a:t>E</a:t>
            </a:r>
            <a:r>
              <a:rPr lang="en-US" sz="3600" dirty="0" err="1"/>
              <a:t>randlik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F62425-7669-DBAC-5E0C-9068EFF8B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86" y="3715158"/>
            <a:ext cx="5739448" cy="3087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87B55C-810D-A787-8559-9537EFCDE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034" y="2708055"/>
            <a:ext cx="6279380" cy="41499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8B5672-11BE-AE67-B661-49CE8310165A}"/>
              </a:ext>
            </a:extLst>
          </p:cNvPr>
          <p:cNvSpPr txBox="1"/>
          <p:nvPr/>
        </p:nvSpPr>
        <p:spPr>
          <a:xfrm>
            <a:off x="182880" y="1419498"/>
            <a:ext cx="94739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Lähtetasemed</a:t>
            </a:r>
            <a:r>
              <a:rPr lang="en-US" dirty="0"/>
              <a:t> – </a:t>
            </a:r>
            <a:r>
              <a:rPr lang="en-US" dirty="0" err="1"/>
              <a:t>ainult</a:t>
            </a:r>
            <a:r>
              <a:rPr lang="en-US" dirty="0"/>
              <a:t> </a:t>
            </a:r>
            <a:r>
              <a:rPr lang="en-US" dirty="0" err="1"/>
              <a:t>linnas</a:t>
            </a:r>
            <a:r>
              <a:rPr lang="en-US" dirty="0"/>
              <a:t> (EVS 843), </a:t>
            </a:r>
            <a:r>
              <a:rPr lang="en-US" dirty="0" err="1"/>
              <a:t>maanteel</a:t>
            </a:r>
            <a:r>
              <a:rPr lang="en-US" dirty="0"/>
              <a:t> on </a:t>
            </a:r>
            <a:r>
              <a:rPr lang="en-US" dirty="0" err="1"/>
              <a:t>vaid</a:t>
            </a:r>
            <a:r>
              <a:rPr lang="en-US" dirty="0"/>
              <a:t> </a:t>
            </a:r>
            <a:r>
              <a:rPr lang="en-US" dirty="0" err="1"/>
              <a:t>soovitav</a:t>
            </a:r>
            <a:r>
              <a:rPr lang="en-US" dirty="0"/>
              <a:t> ja </a:t>
            </a:r>
            <a:r>
              <a:rPr lang="en-US" dirty="0" err="1"/>
              <a:t>erandina</a:t>
            </a:r>
            <a:r>
              <a:rPr lang="en-US" dirty="0"/>
              <a:t> </a:t>
            </a:r>
            <a:r>
              <a:rPr lang="en-US" dirty="0" err="1"/>
              <a:t>lubatud</a:t>
            </a:r>
            <a:r>
              <a:rPr lang="en-US" dirty="0"/>
              <a:t> </a:t>
            </a:r>
            <a:r>
              <a:rPr lang="en-US" dirty="0" err="1"/>
              <a:t>väärtus</a:t>
            </a:r>
            <a:endParaRPr lang="en-US" dirty="0"/>
          </a:p>
          <a:p>
            <a:r>
              <a:rPr lang="en-US" dirty="0" err="1"/>
              <a:t>Uus</a:t>
            </a:r>
            <a:r>
              <a:rPr lang="en-US" dirty="0"/>
              <a:t> </a:t>
            </a:r>
            <a:r>
              <a:rPr lang="en-US" dirty="0" err="1"/>
              <a:t>tänav</a:t>
            </a:r>
            <a:r>
              <a:rPr lang="en-US" dirty="0"/>
              <a:t> – H</a:t>
            </a:r>
          </a:p>
          <a:p>
            <a:r>
              <a:rPr lang="en-US" dirty="0" err="1"/>
              <a:t>Rekonstrueerimine</a:t>
            </a:r>
            <a:r>
              <a:rPr lang="en-US" dirty="0"/>
              <a:t> – R</a:t>
            </a:r>
          </a:p>
          <a:p>
            <a:r>
              <a:rPr lang="en-US" dirty="0" err="1"/>
              <a:t>Erandliku</a:t>
            </a:r>
            <a:r>
              <a:rPr lang="en-US" dirty="0"/>
              <a:t> </a:t>
            </a:r>
            <a:r>
              <a:rPr lang="en-US" dirty="0" err="1"/>
              <a:t>kasutamine</a:t>
            </a:r>
            <a:r>
              <a:rPr lang="en-US" dirty="0"/>
              <a:t> </a:t>
            </a:r>
            <a:r>
              <a:rPr lang="en-US" dirty="0" err="1"/>
              <a:t>põhjendatakse</a:t>
            </a:r>
            <a:r>
              <a:rPr lang="en-US" dirty="0"/>
              <a:t> </a:t>
            </a:r>
            <a:r>
              <a:rPr lang="en-US" dirty="0" err="1"/>
              <a:t>seletuskirjas</a:t>
            </a:r>
            <a:r>
              <a:rPr lang="en-US" dirty="0"/>
              <a:t> ja </a:t>
            </a:r>
            <a:r>
              <a:rPr lang="en-US" dirty="0" err="1"/>
              <a:t>nõuab</a:t>
            </a:r>
            <a:r>
              <a:rPr lang="en-US" dirty="0"/>
              <a:t> ALATI </a:t>
            </a:r>
            <a:r>
              <a:rPr lang="en-US" dirty="0" err="1"/>
              <a:t>tellija</a:t>
            </a:r>
            <a:r>
              <a:rPr lang="en-US" dirty="0"/>
              <a:t> </a:t>
            </a:r>
            <a:r>
              <a:rPr lang="en-US" dirty="0" err="1"/>
              <a:t>kinnitust</a:t>
            </a:r>
            <a:endParaRPr lang="en-US" dirty="0"/>
          </a:p>
          <a:p>
            <a:r>
              <a:rPr lang="en-US" dirty="0"/>
              <a:t>Kui </a:t>
            </a:r>
            <a:r>
              <a:rPr lang="en-US" dirty="0" err="1"/>
              <a:t>valitakse</a:t>
            </a:r>
            <a:r>
              <a:rPr lang="en-US" dirty="0"/>
              <a:t> E, </a:t>
            </a:r>
            <a:r>
              <a:rPr lang="en-US" dirty="0" err="1"/>
              <a:t>tohib</a:t>
            </a:r>
            <a:r>
              <a:rPr lang="en-US" dirty="0"/>
              <a:t> E-</a:t>
            </a:r>
            <a:r>
              <a:rPr lang="en-US" dirty="0" err="1"/>
              <a:t>parameeter</a:t>
            </a:r>
            <a:r>
              <a:rPr lang="en-US" dirty="0"/>
              <a:t> olla </a:t>
            </a:r>
            <a:r>
              <a:rPr lang="en-US" dirty="0" err="1"/>
              <a:t>vaid</a:t>
            </a:r>
            <a:r>
              <a:rPr lang="en-US" dirty="0"/>
              <a:t> </a:t>
            </a:r>
            <a:r>
              <a:rPr lang="en-US" dirty="0" err="1"/>
              <a:t>ühes</a:t>
            </a:r>
            <a:r>
              <a:rPr lang="en-US" dirty="0"/>
              <a:t> </a:t>
            </a:r>
            <a:r>
              <a:rPr lang="en-US" dirty="0" err="1"/>
              <a:t>näitajas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E88404-81A9-E444-EF8C-023E1E47A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828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4EE62-93EB-96DD-A4C7-B37B62663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Kergliiklustee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7282C-537F-0670-03B5-44B9F9609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89144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Vaba</a:t>
            </a:r>
            <a:r>
              <a:rPr lang="en-US" dirty="0"/>
              <a:t> </a:t>
            </a:r>
            <a:r>
              <a:rPr lang="en-US" dirty="0" err="1"/>
              <a:t>ruum</a:t>
            </a:r>
            <a:r>
              <a:rPr lang="en-US" dirty="0"/>
              <a:t> </a:t>
            </a:r>
            <a:r>
              <a:rPr lang="en-US" dirty="0" err="1"/>
              <a:t>vähemalt</a:t>
            </a:r>
            <a:r>
              <a:rPr lang="en-US" dirty="0"/>
              <a:t> 25 cm </a:t>
            </a:r>
            <a:r>
              <a:rPr lang="en-US" dirty="0" err="1"/>
              <a:t>mõlemal</a:t>
            </a:r>
            <a:r>
              <a:rPr lang="en-US" dirty="0"/>
              <a:t> pool</a:t>
            </a:r>
          </a:p>
          <a:p>
            <a:pPr lvl="1"/>
            <a:r>
              <a:rPr lang="en-US" dirty="0" err="1"/>
              <a:t>Autodest</a:t>
            </a:r>
            <a:r>
              <a:rPr lang="en-US" dirty="0"/>
              <a:t> – 50/75 cm</a:t>
            </a:r>
          </a:p>
          <a:p>
            <a:pPr lvl="1"/>
            <a:r>
              <a:rPr lang="en-US" dirty="0" err="1"/>
              <a:t>Vaba</a:t>
            </a:r>
            <a:r>
              <a:rPr lang="en-US" dirty="0"/>
              <a:t> </a:t>
            </a:r>
            <a:r>
              <a:rPr lang="en-US" dirty="0" err="1"/>
              <a:t>kõrgus</a:t>
            </a:r>
            <a:r>
              <a:rPr lang="en-US" dirty="0"/>
              <a:t> – 2,5 m</a:t>
            </a:r>
          </a:p>
          <a:p>
            <a:r>
              <a:rPr lang="en-US" dirty="0" err="1"/>
              <a:t>Ratturite</a:t>
            </a:r>
            <a:r>
              <a:rPr lang="en-US" dirty="0"/>
              <a:t> ja </a:t>
            </a:r>
            <a:r>
              <a:rPr lang="en-US" dirty="0" err="1"/>
              <a:t>jalakäijate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eraldata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laius</a:t>
            </a:r>
            <a:r>
              <a:rPr lang="en-US" dirty="0"/>
              <a:t> on </a:t>
            </a:r>
            <a:r>
              <a:rPr lang="en-US" dirty="0" err="1"/>
              <a:t>alla</a:t>
            </a:r>
            <a:r>
              <a:rPr lang="en-US" dirty="0"/>
              <a:t> 4 </a:t>
            </a:r>
            <a:r>
              <a:rPr lang="en-US" dirty="0" err="1"/>
              <a:t>meetri</a:t>
            </a:r>
            <a:endParaRPr lang="en-US" dirty="0"/>
          </a:p>
          <a:p>
            <a:r>
              <a:rPr lang="en-US" dirty="0" err="1"/>
              <a:t>Liiklusmärgid</a:t>
            </a:r>
            <a:r>
              <a:rPr lang="en-US" dirty="0"/>
              <a:t> </a:t>
            </a:r>
            <a:r>
              <a:rPr lang="en-US" dirty="0" err="1"/>
              <a:t>võivad</a:t>
            </a:r>
            <a:r>
              <a:rPr lang="en-US" dirty="0"/>
              <a:t> </a:t>
            </a:r>
            <a:r>
              <a:rPr lang="en-US" dirty="0" err="1"/>
              <a:t>kitsastes</a:t>
            </a:r>
            <a:r>
              <a:rPr lang="en-US" dirty="0"/>
              <a:t> </a:t>
            </a:r>
            <a:r>
              <a:rPr lang="en-US" dirty="0" err="1"/>
              <a:t>kohtades</a:t>
            </a:r>
            <a:r>
              <a:rPr lang="en-US" dirty="0"/>
              <a:t> </a:t>
            </a:r>
            <a:r>
              <a:rPr lang="en-US" dirty="0" err="1"/>
              <a:t>ulatuda</a:t>
            </a:r>
            <a:r>
              <a:rPr lang="en-US" dirty="0"/>
              <a:t> </a:t>
            </a:r>
            <a:r>
              <a:rPr lang="en-US" dirty="0" err="1"/>
              <a:t>liiklusruumi</a:t>
            </a:r>
            <a:r>
              <a:rPr lang="en-US" dirty="0"/>
              <a:t> </a:t>
            </a:r>
            <a:r>
              <a:rPr lang="en-US" dirty="0" err="1"/>
              <a:t>servani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säilib</a:t>
            </a:r>
            <a:r>
              <a:rPr lang="en-US" dirty="0"/>
              <a:t> </a:t>
            </a:r>
            <a:r>
              <a:rPr lang="en-US" dirty="0" err="1"/>
              <a:t>vajalik</a:t>
            </a:r>
            <a:r>
              <a:rPr lang="en-US" dirty="0"/>
              <a:t> </a:t>
            </a:r>
            <a:r>
              <a:rPr lang="en-US" dirty="0" err="1"/>
              <a:t>ruum</a:t>
            </a:r>
            <a:r>
              <a:rPr lang="en-US" dirty="0"/>
              <a:t> </a:t>
            </a:r>
            <a:r>
              <a:rPr lang="en-US" dirty="0" err="1"/>
              <a:t>teehooldaja</a:t>
            </a:r>
            <a:r>
              <a:rPr lang="en-US" dirty="0"/>
              <a:t> ja </a:t>
            </a:r>
            <a:r>
              <a:rPr lang="en-US" dirty="0" err="1"/>
              <a:t>päästeteenistuse</a:t>
            </a:r>
            <a:r>
              <a:rPr lang="en-US" dirty="0"/>
              <a:t> </a:t>
            </a:r>
            <a:r>
              <a:rPr lang="en-US" dirty="0" err="1"/>
              <a:t>sõidukitele</a:t>
            </a:r>
            <a:endParaRPr lang="en-US" dirty="0"/>
          </a:p>
          <a:p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kahe</a:t>
            </a:r>
            <a:r>
              <a:rPr lang="en-US" dirty="0"/>
              <a:t> </a:t>
            </a:r>
            <a:r>
              <a:rPr lang="en-US" dirty="0" err="1"/>
              <a:t>meetrine</a:t>
            </a:r>
            <a:r>
              <a:rPr lang="en-US" dirty="0"/>
              <a:t> </a:t>
            </a:r>
            <a:r>
              <a:rPr lang="en-US" dirty="0" err="1"/>
              <a:t>eraldusriba</a:t>
            </a:r>
            <a:r>
              <a:rPr lang="en-US" dirty="0"/>
              <a:t> </a:t>
            </a:r>
            <a:r>
              <a:rPr lang="en-US" dirty="0" err="1"/>
              <a:t>tuleb</a:t>
            </a:r>
            <a:r>
              <a:rPr lang="en-US" dirty="0"/>
              <a:t> </a:t>
            </a:r>
            <a:r>
              <a:rPr lang="en-US" dirty="0" err="1"/>
              <a:t>katta</a:t>
            </a:r>
            <a:r>
              <a:rPr lang="en-US" dirty="0"/>
              <a:t> </a:t>
            </a:r>
            <a:r>
              <a:rPr lang="en-US" dirty="0" err="1"/>
              <a:t>tehiskattega</a:t>
            </a:r>
            <a:r>
              <a:rPr lang="en-US" dirty="0"/>
              <a:t> (</a:t>
            </a:r>
            <a:r>
              <a:rPr lang="en-US" dirty="0" err="1"/>
              <a:t>kõrghaljastuse</a:t>
            </a:r>
            <a:r>
              <a:rPr lang="en-US" dirty="0"/>
              <a:t> ja </a:t>
            </a:r>
            <a:r>
              <a:rPr lang="en-US" dirty="0" err="1"/>
              <a:t>muru</a:t>
            </a:r>
            <a:r>
              <a:rPr lang="en-US" dirty="0"/>
              <a:t> </a:t>
            </a:r>
            <a:r>
              <a:rPr lang="en-US" dirty="0" err="1"/>
              <a:t>jaoks</a:t>
            </a:r>
            <a:r>
              <a:rPr lang="en-US" dirty="0"/>
              <a:t> </a:t>
            </a:r>
            <a:r>
              <a:rPr lang="en-US" dirty="0" err="1"/>
              <a:t>liiga</a:t>
            </a:r>
            <a:r>
              <a:rPr lang="en-US" dirty="0"/>
              <a:t> </a:t>
            </a:r>
            <a:r>
              <a:rPr lang="en-US" dirty="0" err="1"/>
              <a:t>kitsas</a:t>
            </a:r>
            <a:r>
              <a:rPr lang="en-US" dirty="0"/>
              <a:t>)</a:t>
            </a:r>
            <a:endParaRPr lang="et-E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E68BFB-A2B5-7F0F-EF06-21FF77285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344" y="2181137"/>
            <a:ext cx="7616613" cy="453871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279BC-18EE-F07E-595B-A8575497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176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C06E-448C-90DA-9E27-F7FED8BA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5FFF7-D191-A133-F1F0-4FD695026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EF6111-2264-9000-1FC3-D9C4D47F1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57" y="0"/>
            <a:ext cx="9993086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7F8E7-8A23-CB30-CB16-1C63C9B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000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33FD-516B-A4DF-2B01-272B9E6E7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Projektkiirus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C1B98F-1D7A-6A85-C9FE-80F5264882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50"/>
          <a:stretch/>
        </p:blipFill>
        <p:spPr>
          <a:xfrm>
            <a:off x="1" y="1614202"/>
            <a:ext cx="5951943" cy="2896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60E2DD-BA86-22AC-6486-CB417A393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44" y="1577130"/>
            <a:ext cx="6108181" cy="28816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1E8B4E-5588-66B1-0974-13FC1FA9AF42}"/>
              </a:ext>
            </a:extLst>
          </p:cNvPr>
          <p:cNvSpPr txBox="1"/>
          <p:nvPr/>
        </p:nvSpPr>
        <p:spPr>
          <a:xfrm>
            <a:off x="138418" y="4819475"/>
            <a:ext cx="5954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2+2 ja 2+1 on </a:t>
            </a:r>
            <a:r>
              <a:rPr lang="en-US" dirty="0" err="1"/>
              <a:t>reguleeritud</a:t>
            </a:r>
            <a:r>
              <a:rPr lang="en-US" dirty="0"/>
              <a:t> </a:t>
            </a:r>
            <a:r>
              <a:rPr lang="en-US" dirty="0" err="1"/>
              <a:t>ainult</a:t>
            </a:r>
            <a:r>
              <a:rPr lang="en-US" dirty="0"/>
              <a:t> </a:t>
            </a:r>
            <a:r>
              <a:rPr lang="en-US" dirty="0" err="1"/>
              <a:t>põhimaanteel</a:t>
            </a:r>
            <a:r>
              <a:rPr lang="en-US" dirty="0"/>
              <a:t>, </a:t>
            </a:r>
            <a:r>
              <a:rPr lang="en-US" dirty="0" err="1"/>
              <a:t>kuigi</a:t>
            </a:r>
            <a:r>
              <a:rPr lang="en-US" dirty="0"/>
              <a:t> </a:t>
            </a:r>
            <a:r>
              <a:rPr lang="en-US" dirty="0" err="1"/>
              <a:t>ilmselt</a:t>
            </a:r>
            <a:r>
              <a:rPr lang="en-US" dirty="0"/>
              <a:t> on </a:t>
            </a:r>
            <a:r>
              <a:rPr lang="en-US" dirty="0" err="1"/>
              <a:t>vajadus</a:t>
            </a:r>
            <a:r>
              <a:rPr lang="en-US" dirty="0"/>
              <a:t> ka </a:t>
            </a:r>
            <a:r>
              <a:rPr lang="en-US" dirty="0" err="1"/>
              <a:t>tugi</a:t>
            </a:r>
            <a:r>
              <a:rPr lang="en-US" dirty="0"/>
              <a:t>- ja </a:t>
            </a:r>
            <a:r>
              <a:rPr lang="en-US" dirty="0" err="1"/>
              <a:t>kõrvalmaanteedel</a:t>
            </a:r>
            <a:endParaRPr lang="en-US" dirty="0"/>
          </a:p>
          <a:p>
            <a:r>
              <a:rPr lang="en-US" dirty="0" err="1"/>
              <a:t>Kruusateedel</a:t>
            </a:r>
            <a:r>
              <a:rPr lang="en-US" dirty="0"/>
              <a:t> </a:t>
            </a:r>
            <a:r>
              <a:rPr lang="en-US" dirty="0" err="1"/>
              <a:t>soovitakse</a:t>
            </a:r>
            <a:r>
              <a:rPr lang="en-US" dirty="0"/>
              <a:t> </a:t>
            </a:r>
            <a:r>
              <a:rPr lang="en-US" dirty="0" err="1"/>
              <a:t>rakendada</a:t>
            </a:r>
            <a:r>
              <a:rPr lang="en-US" dirty="0"/>
              <a:t> </a:t>
            </a:r>
            <a:r>
              <a:rPr lang="en-US" dirty="0" err="1"/>
              <a:t>üldist</a:t>
            </a:r>
            <a:r>
              <a:rPr lang="en-US" dirty="0"/>
              <a:t> </a:t>
            </a:r>
            <a:r>
              <a:rPr lang="en-US" dirty="0" err="1"/>
              <a:t>piirangut</a:t>
            </a:r>
            <a:r>
              <a:rPr lang="en-US" dirty="0"/>
              <a:t> 70</a:t>
            </a:r>
            <a:endParaRPr lang="et-E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3354A-BA8A-2B84-914C-8F00E03A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590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C591CC-F9A8-1FD4-808B-E073F5FD9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04" y="2139192"/>
            <a:ext cx="6640592" cy="46139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4D5A989-C6B4-7C59-D5B0-FA9F6470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04" y="365125"/>
            <a:ext cx="6569622" cy="1325563"/>
          </a:xfrm>
        </p:spPr>
        <p:txBody>
          <a:bodyPr>
            <a:normAutofit/>
          </a:bodyPr>
          <a:lstStyle/>
          <a:p>
            <a:r>
              <a:rPr lang="en-US" dirty="0" err="1"/>
              <a:t>Tänavate</a:t>
            </a:r>
            <a:r>
              <a:rPr lang="en-US" dirty="0"/>
              <a:t> </a:t>
            </a:r>
            <a:r>
              <a:rPr lang="en-US" dirty="0" err="1"/>
              <a:t>soovituslik</a:t>
            </a:r>
            <a:r>
              <a:rPr lang="en-US" dirty="0"/>
              <a:t> </a:t>
            </a:r>
            <a:r>
              <a:rPr lang="en-US" dirty="0" err="1"/>
              <a:t>kiirusrežiim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4B127F-1F3F-38CC-A647-CE9ADDE75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066" y="1685926"/>
            <a:ext cx="5775267" cy="458029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Tallinna</a:t>
            </a:r>
            <a:r>
              <a:rPr lang="en-US" dirty="0"/>
              <a:t> </a:t>
            </a:r>
            <a:r>
              <a:rPr lang="en-US" dirty="0" err="1"/>
              <a:t>magistraaltänavad</a:t>
            </a:r>
            <a:r>
              <a:rPr lang="en-US" dirty="0"/>
              <a:t> </a:t>
            </a:r>
            <a:r>
              <a:rPr lang="en-US" sz="2000" dirty="0"/>
              <a:t>(ÜP 2001/Stratum 2018)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80EB7-FBFF-76A4-EF49-C62917F6C2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74EA4F-646C-4448-6FF8-058A89C5B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79453" y="167780"/>
            <a:ext cx="4128272" cy="516884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Baaskiirus</a:t>
            </a:r>
            <a:r>
              <a:rPr lang="en-US" dirty="0"/>
              <a:t> (</a:t>
            </a:r>
            <a:r>
              <a:rPr lang="en-US" dirty="0" err="1"/>
              <a:t>ettepanek</a:t>
            </a:r>
            <a:r>
              <a:rPr lang="en-US" dirty="0"/>
              <a:t>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5BBDE8C-2E77-6160-EFA3-5154825106F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06734" y="651191"/>
            <a:ext cx="5319196" cy="331154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5CB9D3-C3DC-C461-DC1B-6EB3E5455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809" y="4860255"/>
            <a:ext cx="3452869" cy="1829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FAE33E-022A-72FE-98E1-BDF1C8F9790D}"/>
              </a:ext>
            </a:extLst>
          </p:cNvPr>
          <p:cNvSpPr txBox="1"/>
          <p:nvPr/>
        </p:nvSpPr>
        <p:spPr>
          <a:xfrm>
            <a:off x="7759809" y="4347369"/>
            <a:ext cx="299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Kohalik</a:t>
            </a:r>
            <a:r>
              <a:rPr lang="en-US" dirty="0"/>
              <a:t> </a:t>
            </a:r>
            <a:r>
              <a:rPr lang="en-US" dirty="0" err="1"/>
              <a:t>parandus</a:t>
            </a:r>
            <a:r>
              <a:rPr lang="en-US" dirty="0"/>
              <a:t>, ±10 km/h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F26091-7D8B-CFFD-DDDF-87AF48F3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654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3C3077-23AA-84CE-0064-CEAABA81B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85389" cy="1325563"/>
          </a:xfrm>
        </p:spPr>
        <p:txBody>
          <a:bodyPr/>
          <a:lstStyle/>
          <a:p>
            <a:r>
              <a:rPr lang="en-US" dirty="0" err="1"/>
              <a:t>Läbilaskvus</a:t>
            </a:r>
            <a:r>
              <a:rPr lang="en-US" dirty="0"/>
              <a:t> ja </a:t>
            </a:r>
            <a:r>
              <a:rPr lang="en-US" dirty="0" err="1"/>
              <a:t>kiirus</a:t>
            </a:r>
            <a:r>
              <a:rPr lang="en-US" dirty="0"/>
              <a:t> (</a:t>
            </a:r>
            <a:r>
              <a:rPr lang="en-US" dirty="0" err="1"/>
              <a:t>linnas</a:t>
            </a:r>
            <a:r>
              <a:rPr lang="en-US" dirty="0"/>
              <a:t>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F91AAA-45AA-F17B-2AF9-0351D4530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" y="1825625"/>
            <a:ext cx="6223890" cy="2123712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Taandamine</a:t>
            </a:r>
            <a:r>
              <a:rPr lang="en-US" dirty="0"/>
              <a:t> </a:t>
            </a:r>
            <a:r>
              <a:rPr lang="en-US" dirty="0" err="1"/>
              <a:t>sõiduautodeks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1(</a:t>
            </a:r>
            <a:r>
              <a:rPr lang="en-US" dirty="0" err="1"/>
              <a:t>sa</a:t>
            </a:r>
            <a:r>
              <a:rPr lang="en-US" dirty="0"/>
              <a:t>) – 2 (</a:t>
            </a:r>
            <a:r>
              <a:rPr lang="en-US" dirty="0" err="1"/>
              <a:t>va</a:t>
            </a:r>
            <a:r>
              <a:rPr lang="en-US" dirty="0"/>
              <a:t>/ab) – 3 (</a:t>
            </a:r>
            <a:r>
              <a:rPr lang="en-US" dirty="0" err="1"/>
              <a:t>ar</a:t>
            </a:r>
            <a:r>
              <a:rPr lang="en-US" dirty="0"/>
              <a:t>/</a:t>
            </a:r>
            <a:r>
              <a:rPr lang="en-US" dirty="0" err="1"/>
              <a:t>liigendbuss</a:t>
            </a:r>
            <a:r>
              <a:rPr lang="en-US" dirty="0"/>
              <a:t>)</a:t>
            </a:r>
          </a:p>
          <a:p>
            <a:r>
              <a:rPr lang="en-US" dirty="0" err="1"/>
              <a:t>Teenindustasemed</a:t>
            </a:r>
            <a:r>
              <a:rPr lang="en-US" dirty="0"/>
              <a:t> – A…F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 err="1"/>
              <a:t>vaba</a:t>
            </a:r>
            <a:r>
              <a:rPr lang="en-US" sz="22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 err="1"/>
              <a:t>stabiilne</a:t>
            </a:r>
            <a:r>
              <a:rPr lang="en-US" sz="22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 err="1"/>
              <a:t>stabiilne</a:t>
            </a:r>
            <a:r>
              <a:rPr lang="en-US" sz="2200" dirty="0"/>
              <a:t> </a:t>
            </a:r>
            <a:r>
              <a:rPr lang="en-US" sz="2200" dirty="0" err="1"/>
              <a:t>kuid</a:t>
            </a:r>
            <a:r>
              <a:rPr lang="en-US" sz="2200" dirty="0"/>
              <a:t> </a:t>
            </a:r>
            <a:r>
              <a:rPr lang="en-US" sz="2200" dirty="0" err="1"/>
              <a:t>väiksema</a:t>
            </a:r>
            <a:r>
              <a:rPr lang="en-US" sz="2200" dirty="0"/>
              <a:t> </a:t>
            </a:r>
            <a:r>
              <a:rPr lang="en-US" sz="2200" dirty="0" err="1"/>
              <a:t>kiirusega</a:t>
            </a:r>
            <a:r>
              <a:rPr lang="en-US" sz="22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 err="1"/>
              <a:t>Ebastabiilsusele</a:t>
            </a:r>
            <a:r>
              <a:rPr lang="en-US" sz="2200" dirty="0"/>
              <a:t> </a:t>
            </a:r>
            <a:r>
              <a:rPr lang="en-US" sz="2200" dirty="0" err="1"/>
              <a:t>lähenev</a:t>
            </a:r>
            <a:r>
              <a:rPr lang="en-US" sz="2200" dirty="0"/>
              <a:t>, </a:t>
            </a:r>
            <a:r>
              <a:rPr lang="en-US" sz="2200" dirty="0" err="1"/>
              <a:t>kiirus</a:t>
            </a:r>
            <a:r>
              <a:rPr lang="en-US" sz="2200" dirty="0"/>
              <a:t> </a:t>
            </a:r>
            <a:r>
              <a:rPr lang="en-US" sz="2200" dirty="0" err="1"/>
              <a:t>vastuvõetav</a:t>
            </a:r>
            <a:r>
              <a:rPr lang="en-US" sz="2200" dirty="0"/>
              <a:t> </a:t>
            </a:r>
            <a:r>
              <a:rPr lang="en-US" sz="2200" dirty="0" err="1"/>
              <a:t>kuid</a:t>
            </a:r>
            <a:r>
              <a:rPr lang="en-US" sz="2200" dirty="0"/>
              <a:t> </a:t>
            </a:r>
            <a:r>
              <a:rPr lang="en-US" sz="2200" dirty="0" err="1"/>
              <a:t>muutlik</a:t>
            </a:r>
            <a:r>
              <a:rPr lang="en-US" sz="2200" dirty="0"/>
              <a:t>, </a:t>
            </a:r>
            <a:r>
              <a:rPr lang="en-US" sz="2200" dirty="0" err="1"/>
              <a:t>juhile</a:t>
            </a:r>
            <a:r>
              <a:rPr lang="en-US" sz="2200" dirty="0"/>
              <a:t> </a:t>
            </a:r>
            <a:r>
              <a:rPr lang="en-US" sz="2200" dirty="0" err="1"/>
              <a:t>pingeline</a:t>
            </a:r>
            <a:endParaRPr lang="en-US" sz="2200" dirty="0"/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 err="1"/>
              <a:t>Ebastabiilne</a:t>
            </a:r>
            <a:r>
              <a:rPr lang="en-US" sz="2200" dirty="0"/>
              <a:t>, </a:t>
            </a:r>
            <a:r>
              <a:rPr lang="en-US" sz="2200" dirty="0" err="1"/>
              <a:t>kiirust</a:t>
            </a:r>
            <a:r>
              <a:rPr lang="en-US" sz="2200" dirty="0"/>
              <a:t> </a:t>
            </a:r>
            <a:r>
              <a:rPr lang="en-US" sz="2200" dirty="0" err="1"/>
              <a:t>ei</a:t>
            </a:r>
            <a:r>
              <a:rPr lang="en-US" sz="2200" dirty="0"/>
              <a:t> </a:t>
            </a:r>
            <a:r>
              <a:rPr lang="en-US" sz="2200" dirty="0" err="1"/>
              <a:t>saa</a:t>
            </a:r>
            <a:r>
              <a:rPr lang="en-US" sz="2200" dirty="0"/>
              <a:t> </a:t>
            </a:r>
            <a:r>
              <a:rPr lang="en-US" sz="2200" dirty="0" err="1"/>
              <a:t>vabalt</a:t>
            </a:r>
            <a:r>
              <a:rPr lang="en-US" sz="2200" dirty="0"/>
              <a:t> </a:t>
            </a:r>
            <a:r>
              <a:rPr lang="en-US" sz="2200" dirty="0" err="1"/>
              <a:t>valida</a:t>
            </a:r>
            <a:r>
              <a:rPr lang="en-US" sz="2200" dirty="0"/>
              <a:t>, </a:t>
            </a:r>
            <a:r>
              <a:rPr lang="en-US" sz="2200" dirty="0" err="1"/>
              <a:t>manöövrid</a:t>
            </a:r>
            <a:r>
              <a:rPr lang="en-US" sz="2200" dirty="0"/>
              <a:t> </a:t>
            </a:r>
            <a:r>
              <a:rPr lang="en-US" sz="2200" dirty="0" err="1"/>
              <a:t>sunnitud</a:t>
            </a:r>
            <a:r>
              <a:rPr lang="en-US" sz="2200" dirty="0"/>
              <a:t>; 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200" dirty="0" err="1"/>
              <a:t>lakkav</a:t>
            </a:r>
            <a:r>
              <a:rPr lang="en-US" sz="2200" dirty="0"/>
              <a:t> </a:t>
            </a:r>
            <a:r>
              <a:rPr lang="en-US" sz="2200" dirty="0" err="1"/>
              <a:t>voog</a:t>
            </a:r>
            <a:r>
              <a:rPr lang="en-US" sz="2200" dirty="0"/>
              <a:t>, </a:t>
            </a:r>
            <a:r>
              <a:rPr lang="en-US" sz="2200" dirty="0" err="1"/>
              <a:t>kiirus</a:t>
            </a:r>
            <a:r>
              <a:rPr lang="en-US" sz="2200" dirty="0"/>
              <a:t> </a:t>
            </a:r>
            <a:r>
              <a:rPr lang="en-US" sz="2200" dirty="0" err="1"/>
              <a:t>muutub</a:t>
            </a:r>
            <a:r>
              <a:rPr lang="en-US" sz="2200" dirty="0"/>
              <a:t> </a:t>
            </a:r>
            <a:r>
              <a:rPr lang="en-US" sz="2200" dirty="0" err="1"/>
              <a:t>pidevalt</a:t>
            </a:r>
            <a:r>
              <a:rPr lang="en-US" sz="2200" dirty="0"/>
              <a:t>, </a:t>
            </a:r>
            <a:r>
              <a:rPr lang="en-US" sz="2200" dirty="0" err="1"/>
              <a:t>periooditi</a:t>
            </a:r>
            <a:r>
              <a:rPr lang="en-US" sz="2200" dirty="0"/>
              <a:t> null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7E5FEE-68C1-F9E7-93FF-D20CDFE99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125" y="1523999"/>
            <a:ext cx="5900871" cy="4219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84D24B-C9CD-A0AC-1431-11BD3C5F8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895" y="5717178"/>
            <a:ext cx="5880101" cy="1100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4871F2-3520-3456-5EE5-2F1FBD888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73" y="4152515"/>
            <a:ext cx="5875767" cy="259662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2A9140-7D90-CDBE-A69A-2127DC7F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FF1E2-3BA7-475C-A9AD-AEEAF9FE426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711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EDEC4-74A6-421B-8AEC-2E29A372F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Liiklusuuringud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B58DA-EE37-7C0D-662B-B91723ACA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Allikas: </a:t>
            </a:r>
            <a:r>
              <a:rPr lang="en-US" dirty="0" err="1"/>
              <a:t>riigiteedel</a:t>
            </a:r>
            <a:r>
              <a:rPr lang="en-US" dirty="0"/>
              <a:t> </a:t>
            </a:r>
            <a:r>
              <a:rPr lang="en-US" dirty="0" err="1"/>
              <a:t>iga-aastased</a:t>
            </a:r>
            <a:r>
              <a:rPr lang="en-US" dirty="0"/>
              <a:t> </a:t>
            </a:r>
            <a:r>
              <a:rPr lang="en-US" dirty="0" err="1"/>
              <a:t>loendused</a:t>
            </a:r>
            <a:r>
              <a:rPr lang="en-US" dirty="0"/>
              <a:t> (</a:t>
            </a:r>
            <a:r>
              <a:rPr lang="en-US" dirty="0" err="1"/>
              <a:t>piisav</a:t>
            </a:r>
            <a:r>
              <a:rPr lang="en-US" dirty="0"/>
              <a:t> EP </a:t>
            </a:r>
            <a:r>
              <a:rPr lang="en-US" dirty="0" err="1"/>
              <a:t>tasemel</a:t>
            </a:r>
            <a:r>
              <a:rPr lang="en-US" dirty="0"/>
              <a:t>)</a:t>
            </a:r>
          </a:p>
          <a:p>
            <a:r>
              <a:rPr lang="en-US" dirty="0" err="1"/>
              <a:t>Linnas</a:t>
            </a:r>
            <a:r>
              <a:rPr lang="en-US" dirty="0"/>
              <a:t>: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modelleerimise</a:t>
            </a:r>
            <a:r>
              <a:rPr lang="en-US" dirty="0"/>
              <a:t> </a:t>
            </a:r>
            <a:r>
              <a:rPr lang="en-US" dirty="0" err="1"/>
              <a:t>tulemus</a:t>
            </a:r>
            <a:r>
              <a:rPr lang="en-US" dirty="0"/>
              <a:t> (</a:t>
            </a:r>
            <a:r>
              <a:rPr lang="en-US" dirty="0" err="1"/>
              <a:t>prognoosaastaks</a:t>
            </a:r>
            <a:r>
              <a:rPr lang="en-US" dirty="0"/>
              <a:t>)</a:t>
            </a:r>
          </a:p>
          <a:p>
            <a:r>
              <a:rPr lang="en-US" dirty="0" err="1"/>
              <a:t>Loenduse</a:t>
            </a:r>
            <a:r>
              <a:rPr lang="en-US" dirty="0"/>
              <a:t> </a:t>
            </a:r>
            <a:r>
              <a:rPr lang="en-US" dirty="0" err="1"/>
              <a:t>põhimõte</a:t>
            </a:r>
            <a:endParaRPr lang="en-US" dirty="0"/>
          </a:p>
          <a:p>
            <a:pPr lvl="1"/>
            <a:r>
              <a:rPr lang="en-US" dirty="0" err="1"/>
              <a:t>Ristlõike</a:t>
            </a:r>
            <a:r>
              <a:rPr lang="en-US" dirty="0"/>
              <a:t> </a:t>
            </a:r>
            <a:r>
              <a:rPr lang="en-US" dirty="0" err="1"/>
              <a:t>otsusteks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AKÖL ja </a:t>
            </a:r>
            <a:r>
              <a:rPr lang="en-US" dirty="0" err="1"/>
              <a:t>prognoos</a:t>
            </a:r>
            <a:r>
              <a:rPr lang="en-US" dirty="0"/>
              <a:t> – </a:t>
            </a:r>
            <a:r>
              <a:rPr lang="en-US" dirty="0" err="1"/>
              <a:t>nädalane</a:t>
            </a:r>
            <a:r>
              <a:rPr lang="en-US" dirty="0"/>
              <a:t> </a:t>
            </a:r>
            <a:r>
              <a:rPr lang="en-US" dirty="0" err="1"/>
              <a:t>automaatloendus</a:t>
            </a:r>
            <a:r>
              <a:rPr lang="en-US" dirty="0"/>
              <a:t>, </a:t>
            </a:r>
            <a:r>
              <a:rPr lang="en-US" dirty="0" err="1"/>
              <a:t>liigiline</a:t>
            </a:r>
            <a:r>
              <a:rPr lang="en-US" dirty="0"/>
              <a:t> </a:t>
            </a:r>
            <a:r>
              <a:rPr lang="en-US" dirty="0" err="1"/>
              <a:t>jaotus</a:t>
            </a:r>
            <a:r>
              <a:rPr lang="en-US" dirty="0"/>
              <a:t>, </a:t>
            </a:r>
            <a:r>
              <a:rPr lang="en-US" dirty="0" err="1"/>
              <a:t>siirdetegurid</a:t>
            </a:r>
            <a:r>
              <a:rPr lang="en-US" dirty="0"/>
              <a:t> ja </a:t>
            </a:r>
            <a:r>
              <a:rPr lang="en-US" dirty="0" err="1"/>
              <a:t>taandamine</a:t>
            </a:r>
            <a:r>
              <a:rPr lang="en-US" dirty="0"/>
              <a:t> </a:t>
            </a:r>
            <a:r>
              <a:rPr lang="en-US" dirty="0" err="1"/>
              <a:t>enamkoormatud</a:t>
            </a:r>
            <a:r>
              <a:rPr lang="en-US" dirty="0"/>
              <a:t> </a:t>
            </a:r>
            <a:r>
              <a:rPr lang="en-US" dirty="0" err="1"/>
              <a:t>sõidurajale</a:t>
            </a:r>
            <a:r>
              <a:rPr lang="en-US" dirty="0"/>
              <a:t> (</a:t>
            </a:r>
            <a:r>
              <a:rPr lang="en-US" dirty="0" err="1"/>
              <a:t>rajateguriga</a:t>
            </a:r>
            <a:r>
              <a:rPr lang="en-US" dirty="0"/>
              <a:t>). </a:t>
            </a:r>
            <a:r>
              <a:rPr lang="en-US" dirty="0" err="1"/>
              <a:t>Arvutusaluseks</a:t>
            </a:r>
            <a:r>
              <a:rPr lang="en-US" dirty="0"/>
              <a:t> on </a:t>
            </a:r>
            <a:r>
              <a:rPr lang="en-US" dirty="0" err="1"/>
              <a:t>kasutusaja</a:t>
            </a:r>
            <a:r>
              <a:rPr lang="en-US" dirty="0"/>
              <a:t> </a:t>
            </a:r>
            <a:r>
              <a:rPr lang="en-US" dirty="0" err="1"/>
              <a:t>summaarne</a:t>
            </a:r>
            <a:r>
              <a:rPr lang="en-US" dirty="0"/>
              <a:t> </a:t>
            </a:r>
            <a:r>
              <a:rPr lang="en-US" dirty="0" err="1"/>
              <a:t>normtelgede</a:t>
            </a:r>
            <a:r>
              <a:rPr lang="en-US" dirty="0"/>
              <a:t> </a:t>
            </a:r>
            <a:r>
              <a:rPr lang="en-US" dirty="0" err="1"/>
              <a:t>arv</a:t>
            </a:r>
            <a:endParaRPr lang="en-US" dirty="0"/>
          </a:p>
          <a:p>
            <a:pPr lvl="1"/>
            <a:r>
              <a:rPr lang="en-US" dirty="0"/>
              <a:t>KAP – </a:t>
            </a:r>
            <a:r>
              <a:rPr lang="en-US" dirty="0" err="1"/>
              <a:t>normtelgede</a:t>
            </a:r>
            <a:r>
              <a:rPr lang="en-US" dirty="0"/>
              <a:t> </a:t>
            </a:r>
            <a:r>
              <a:rPr lang="en-US" dirty="0" err="1"/>
              <a:t>taandamine</a:t>
            </a:r>
            <a:r>
              <a:rPr lang="en-US" dirty="0"/>
              <a:t> 15-nda </a:t>
            </a:r>
            <a:r>
              <a:rPr lang="en-US" dirty="0" err="1"/>
              <a:t>kasutusaasta</a:t>
            </a:r>
            <a:r>
              <a:rPr lang="en-US" dirty="0"/>
              <a:t> </a:t>
            </a:r>
            <a:r>
              <a:rPr lang="en-US" dirty="0" err="1"/>
              <a:t>koormuseks</a:t>
            </a:r>
            <a:r>
              <a:rPr lang="en-US" dirty="0"/>
              <a:t> (Q15)</a:t>
            </a:r>
          </a:p>
          <a:p>
            <a:pPr lvl="1"/>
            <a:r>
              <a:rPr lang="en-US" dirty="0" err="1"/>
              <a:t>Ristmikulahenduseks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 TTL ja </a:t>
            </a:r>
            <a:r>
              <a:rPr lang="en-US" dirty="0" err="1"/>
              <a:t>prognoos</a:t>
            </a:r>
            <a:r>
              <a:rPr lang="en-US" dirty="0"/>
              <a:t> – HTT ja/</a:t>
            </a:r>
            <a:r>
              <a:rPr lang="en-US" dirty="0" err="1"/>
              <a:t>või</a:t>
            </a:r>
            <a:r>
              <a:rPr lang="en-US" dirty="0"/>
              <a:t> ÕTT – 2 </a:t>
            </a:r>
            <a:r>
              <a:rPr lang="en-US" dirty="0" err="1"/>
              <a:t>tunnisest</a:t>
            </a:r>
            <a:r>
              <a:rPr lang="en-US" dirty="0"/>
              <a:t> </a:t>
            </a:r>
            <a:r>
              <a:rPr lang="en-US" dirty="0" err="1"/>
              <a:t>perioodist</a:t>
            </a:r>
            <a:r>
              <a:rPr lang="en-US" dirty="0"/>
              <a:t> </a:t>
            </a:r>
            <a:r>
              <a:rPr lang="en-US" dirty="0" err="1"/>
              <a:t>veerandtunnised</a:t>
            </a:r>
            <a:r>
              <a:rPr lang="en-US" dirty="0"/>
              <a:t> </a:t>
            </a:r>
            <a:r>
              <a:rPr lang="en-US" dirty="0" err="1"/>
              <a:t>tsüklid</a:t>
            </a:r>
            <a:r>
              <a:rPr lang="en-US" dirty="0"/>
              <a:t> </a:t>
            </a:r>
            <a:r>
              <a:rPr lang="en-US" dirty="0" err="1"/>
              <a:t>käsiloendusega</a:t>
            </a:r>
            <a:r>
              <a:rPr lang="en-US" dirty="0"/>
              <a:t>, </a:t>
            </a:r>
            <a:r>
              <a:rPr lang="en-US" dirty="0" err="1"/>
              <a:t>arvutuslik</a:t>
            </a:r>
            <a:r>
              <a:rPr lang="en-US" dirty="0"/>
              <a:t> on max </a:t>
            </a:r>
            <a:r>
              <a:rPr lang="en-US" dirty="0" err="1"/>
              <a:t>veerandtund</a:t>
            </a:r>
            <a:r>
              <a:rPr lang="en-US" dirty="0"/>
              <a:t>*4 ja </a:t>
            </a:r>
            <a:r>
              <a:rPr lang="en-US" dirty="0" err="1"/>
              <a:t>loendatakse</a:t>
            </a:r>
            <a:r>
              <a:rPr lang="en-US" dirty="0"/>
              <a:t> </a:t>
            </a:r>
            <a:r>
              <a:rPr lang="en-US" dirty="0" err="1"/>
              <a:t>kõik</a:t>
            </a:r>
            <a:r>
              <a:rPr lang="en-US" dirty="0"/>
              <a:t> </a:t>
            </a:r>
            <a:r>
              <a:rPr lang="en-US" dirty="0" err="1"/>
              <a:t>suunad</a:t>
            </a:r>
            <a:r>
              <a:rPr lang="en-US" dirty="0"/>
              <a:t>, </a:t>
            </a:r>
            <a:r>
              <a:rPr lang="en-US" dirty="0" err="1"/>
              <a:t>tulemus</a:t>
            </a:r>
            <a:r>
              <a:rPr lang="en-US" dirty="0"/>
              <a:t> </a:t>
            </a:r>
            <a:r>
              <a:rPr lang="en-US" dirty="0" err="1"/>
              <a:t>taandatud</a:t>
            </a:r>
            <a:r>
              <a:rPr lang="en-US" dirty="0"/>
              <a:t> </a:t>
            </a:r>
            <a:r>
              <a:rPr lang="en-US" dirty="0" err="1"/>
              <a:t>sõiduautodeks</a:t>
            </a:r>
            <a:r>
              <a:rPr lang="en-US" dirty="0"/>
              <a:t> (</a:t>
            </a:r>
            <a:r>
              <a:rPr lang="en-US" dirty="0" err="1"/>
              <a:t>taandusteguriga</a:t>
            </a:r>
            <a:r>
              <a:rPr lang="en-US" dirty="0"/>
              <a:t> 1-2-3)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419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EE3B4-3B71-37BC-4D1A-D98DB6A13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Lihtsustatud</a:t>
            </a:r>
            <a:r>
              <a:rPr lang="en-US" dirty="0"/>
              <a:t> </a:t>
            </a:r>
            <a:r>
              <a:rPr lang="en-US" dirty="0" err="1"/>
              <a:t>lähenemine</a:t>
            </a:r>
            <a:r>
              <a:rPr lang="en-US" dirty="0"/>
              <a:t> </a:t>
            </a:r>
            <a:r>
              <a:rPr lang="en-US" dirty="0" err="1"/>
              <a:t>prognoosile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BA119-9381-9812-4647-60152A7F5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596" y="1825625"/>
            <a:ext cx="10767204" cy="4351338"/>
          </a:xfrm>
        </p:spPr>
        <p:txBody>
          <a:bodyPr/>
          <a:lstStyle/>
          <a:p>
            <a:r>
              <a:rPr lang="en-US" dirty="0" err="1"/>
              <a:t>Leiame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objekti</a:t>
            </a:r>
            <a:r>
              <a:rPr lang="en-US" dirty="0"/>
              <a:t> </a:t>
            </a:r>
            <a:r>
              <a:rPr lang="en-US" dirty="0" err="1"/>
              <a:t>liiklussagedused</a:t>
            </a:r>
            <a:endParaRPr lang="en-US" dirty="0"/>
          </a:p>
          <a:p>
            <a:pPr lvl="1"/>
            <a:r>
              <a:rPr lang="en-US" dirty="0" err="1"/>
              <a:t>Vaatleme</a:t>
            </a:r>
            <a:r>
              <a:rPr lang="en-US" dirty="0"/>
              <a:t> </a:t>
            </a:r>
            <a:r>
              <a:rPr lang="en-US" dirty="0" err="1"/>
              <a:t>aegrida</a:t>
            </a:r>
            <a:r>
              <a:rPr lang="en-US" dirty="0"/>
              <a:t> ja </a:t>
            </a:r>
            <a:r>
              <a:rPr lang="en-US" dirty="0" err="1"/>
              <a:t>hindame</a:t>
            </a:r>
            <a:r>
              <a:rPr lang="en-US" dirty="0"/>
              <a:t>, kas </a:t>
            </a:r>
            <a:r>
              <a:rPr lang="en-US" dirty="0" err="1"/>
              <a:t>viimane</a:t>
            </a:r>
            <a:r>
              <a:rPr lang="en-US" dirty="0"/>
              <a:t> </a:t>
            </a:r>
            <a:r>
              <a:rPr lang="en-US" dirty="0" err="1"/>
              <a:t>aasta</a:t>
            </a:r>
            <a:r>
              <a:rPr lang="en-US" dirty="0"/>
              <a:t> on </a:t>
            </a:r>
            <a:r>
              <a:rPr lang="en-US" dirty="0" err="1"/>
              <a:t>adekvaatne</a:t>
            </a:r>
            <a:endParaRPr lang="en-US" dirty="0"/>
          </a:p>
          <a:p>
            <a:r>
              <a:rPr lang="en-US" dirty="0" err="1"/>
              <a:t>Kasutame</a:t>
            </a:r>
            <a:r>
              <a:rPr lang="en-US" dirty="0"/>
              <a:t> </a:t>
            </a:r>
            <a:r>
              <a:rPr lang="en-US" dirty="0" err="1"/>
              <a:t>TRAm</a:t>
            </a:r>
            <a:r>
              <a:rPr lang="en-US" dirty="0"/>
              <a:t> </a:t>
            </a:r>
            <a:r>
              <a:rPr lang="en-US" dirty="0" err="1"/>
              <a:t>kodulehelt</a:t>
            </a:r>
            <a:r>
              <a:rPr lang="en-US" dirty="0"/>
              <a:t> </a:t>
            </a:r>
            <a:r>
              <a:rPr lang="en-US" dirty="0" err="1"/>
              <a:t>programmi</a:t>
            </a:r>
            <a:r>
              <a:rPr lang="en-US" dirty="0"/>
              <a:t> KAP </a:t>
            </a:r>
            <a:r>
              <a:rPr lang="en-US" dirty="0" err="1"/>
              <a:t>excelit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https://www.transpordiamet.ee/sites/default/files/documents/2026-07/Elastsete%20katendite%20arvutamise%20programm_KAP_2_1.xls</a:t>
            </a:r>
            <a:endParaRPr lang="en-US" dirty="0"/>
          </a:p>
          <a:p>
            <a:pPr lvl="1"/>
            <a:r>
              <a:rPr lang="en-US" dirty="0" err="1"/>
              <a:t>Tööleht</a:t>
            </a:r>
            <a:r>
              <a:rPr lang="en-US" dirty="0"/>
              <a:t> BP (</a:t>
            </a:r>
            <a:r>
              <a:rPr lang="en-US" dirty="0" err="1"/>
              <a:t>baasprognoos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Täidame</a:t>
            </a:r>
            <a:r>
              <a:rPr lang="en-US" dirty="0"/>
              <a:t> </a:t>
            </a:r>
            <a:r>
              <a:rPr lang="en-US" dirty="0" err="1"/>
              <a:t>vajaliku</a:t>
            </a:r>
            <a:r>
              <a:rPr lang="en-US" dirty="0"/>
              <a:t> info – </a:t>
            </a:r>
            <a:r>
              <a:rPr lang="en-US" dirty="0" err="1"/>
              <a:t>riigitee</a:t>
            </a:r>
            <a:r>
              <a:rPr lang="en-US" dirty="0"/>
              <a:t> number,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aasta</a:t>
            </a:r>
            <a:r>
              <a:rPr lang="en-US" dirty="0"/>
              <a:t>, </a:t>
            </a:r>
            <a:r>
              <a:rPr lang="en-US" dirty="0" err="1"/>
              <a:t>prognoos</a:t>
            </a:r>
            <a:r>
              <a:rPr lang="en-US" dirty="0"/>
              <a:t> 30 </a:t>
            </a:r>
            <a:r>
              <a:rPr lang="en-US" dirty="0" err="1"/>
              <a:t>aastaks</a:t>
            </a:r>
            <a:r>
              <a:rPr lang="en-US" dirty="0"/>
              <a:t>, project </a:t>
            </a:r>
            <a:r>
              <a:rPr lang="en-US" dirty="0" err="1"/>
              <a:t>aastast</a:t>
            </a:r>
            <a:r>
              <a:rPr lang="en-US" dirty="0"/>
              <a:t> 2026, </a:t>
            </a:r>
            <a:r>
              <a:rPr lang="en-US" dirty="0" err="1"/>
              <a:t>esimene</a:t>
            </a:r>
            <a:r>
              <a:rPr lang="en-US" dirty="0"/>
              <a:t> </a:t>
            </a:r>
            <a:r>
              <a:rPr lang="en-US" dirty="0" err="1"/>
              <a:t>täispikk</a:t>
            </a:r>
            <a:r>
              <a:rPr lang="en-US" dirty="0"/>
              <a:t> </a:t>
            </a:r>
            <a:r>
              <a:rPr lang="en-US" dirty="0" err="1"/>
              <a:t>kasutusaasta</a:t>
            </a:r>
            <a:r>
              <a:rPr lang="en-US" dirty="0"/>
              <a:t> 2028</a:t>
            </a:r>
          </a:p>
          <a:p>
            <a:pPr lvl="1"/>
            <a:r>
              <a:rPr lang="en-US" dirty="0" err="1"/>
              <a:t>Saame</a:t>
            </a:r>
            <a:r>
              <a:rPr lang="en-US" dirty="0"/>
              <a:t> </a:t>
            </a:r>
            <a:r>
              <a:rPr lang="en-US" dirty="0" err="1"/>
              <a:t>tulemuseks</a:t>
            </a:r>
            <a:r>
              <a:rPr lang="en-US" dirty="0"/>
              <a:t> – ESAL </a:t>
            </a:r>
            <a:r>
              <a:rPr lang="en-US" dirty="0" err="1"/>
              <a:t>kokku</a:t>
            </a:r>
            <a:r>
              <a:rPr lang="en-US" dirty="0"/>
              <a:t> (30 </a:t>
            </a:r>
            <a:r>
              <a:rPr lang="en-US" dirty="0" err="1"/>
              <a:t>aastaga</a:t>
            </a:r>
            <a:r>
              <a:rPr lang="en-US" dirty="0"/>
              <a:t>) ja </a:t>
            </a:r>
            <a:r>
              <a:rPr lang="en-US" dirty="0" err="1"/>
              <a:t>arvutuslik</a:t>
            </a:r>
            <a:r>
              <a:rPr lang="en-US" dirty="0"/>
              <a:t> Q15 (KAP </a:t>
            </a:r>
            <a:r>
              <a:rPr lang="en-US" dirty="0" err="1"/>
              <a:t>jaoks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703735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FF8C2-2025-9AFD-03AB-FE969F8A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Harjutused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0BB69-B2D0-AE39-D000-DDE232B51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24713" cy="4351338"/>
          </a:xfrm>
        </p:spPr>
        <p:txBody>
          <a:bodyPr>
            <a:normAutofit/>
          </a:bodyPr>
          <a:lstStyle/>
          <a:p>
            <a:r>
              <a:rPr lang="et-EE" dirty="0">
                <a:solidFill>
                  <a:srgbClr val="FF0000"/>
                </a:solidFill>
              </a:rPr>
              <a:t>Eksami teooria (baasteadmised, mitte normi pähe õppimine)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Küsimuste</a:t>
            </a:r>
            <a:r>
              <a:rPr lang="en-US" dirty="0">
                <a:solidFill>
                  <a:srgbClr val="FF0000"/>
                </a:solidFill>
              </a:rPr>
              <a:t> sett, </a:t>
            </a:r>
            <a:r>
              <a:rPr lang="en-US" dirty="0" err="1">
                <a:solidFill>
                  <a:srgbClr val="FF0000"/>
                </a:solidFill>
              </a:rPr>
              <a:t>dialoogid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 err="1">
                <a:solidFill>
                  <a:srgbClr val="FF0000"/>
                </a:solidFill>
              </a:rPr>
              <a:t>otsime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vastuseid</a:t>
            </a:r>
            <a:endParaRPr lang="et-EE" dirty="0">
              <a:solidFill>
                <a:srgbClr val="FF0000"/>
              </a:solidFill>
            </a:endParaRPr>
          </a:p>
          <a:p>
            <a:r>
              <a:rPr lang="en-US" dirty="0" err="1"/>
              <a:t>Eksamiülesannete</a:t>
            </a:r>
            <a:r>
              <a:rPr lang="en-US" dirty="0"/>
              <a:t> </a:t>
            </a:r>
            <a:r>
              <a:rPr lang="en-US" dirty="0" err="1"/>
              <a:t>valdkond</a:t>
            </a:r>
            <a:endParaRPr lang="et-EE" dirty="0"/>
          </a:p>
          <a:p>
            <a:pPr lvl="1"/>
            <a:r>
              <a:rPr lang="en-US" dirty="0" err="1"/>
              <a:t>Geomeetria</a:t>
            </a:r>
            <a:r>
              <a:rPr lang="en-US" dirty="0"/>
              <a:t> – </a:t>
            </a:r>
            <a:r>
              <a:rPr lang="en-US" dirty="0" err="1"/>
              <a:t>kiirus</a:t>
            </a:r>
            <a:r>
              <a:rPr lang="en-US" dirty="0"/>
              <a:t>, </a:t>
            </a:r>
            <a:r>
              <a:rPr lang="en-US" dirty="0" err="1"/>
              <a:t>raadius</a:t>
            </a:r>
            <a:r>
              <a:rPr lang="en-US" dirty="0"/>
              <a:t>, </a:t>
            </a:r>
            <a:r>
              <a:rPr lang="en-US" dirty="0" err="1"/>
              <a:t>nähtavus</a:t>
            </a:r>
            <a:endParaRPr lang="en-US" dirty="0"/>
          </a:p>
          <a:p>
            <a:pPr lvl="1"/>
            <a:r>
              <a:rPr lang="en-US" dirty="0" err="1"/>
              <a:t>Ristlõike</a:t>
            </a:r>
            <a:r>
              <a:rPr lang="en-US" dirty="0"/>
              <a:t> </a:t>
            </a:r>
            <a:r>
              <a:rPr lang="en-US" dirty="0" err="1"/>
              <a:t>pindala</a:t>
            </a:r>
            <a:r>
              <a:rPr lang="en-US" dirty="0"/>
              <a:t> (</a:t>
            </a:r>
            <a:r>
              <a:rPr lang="en-US" dirty="0" err="1"/>
              <a:t>töömahtude</a:t>
            </a:r>
            <a:r>
              <a:rPr lang="en-US" dirty="0"/>
              <a:t>) </a:t>
            </a:r>
            <a:r>
              <a:rPr lang="en-US" dirty="0" err="1"/>
              <a:t>arvutamise</a:t>
            </a:r>
            <a:r>
              <a:rPr lang="en-US" dirty="0"/>
              <a:t> </a:t>
            </a:r>
            <a:r>
              <a:rPr lang="en-US" dirty="0" err="1"/>
              <a:t>alused</a:t>
            </a:r>
            <a:endParaRPr lang="en-US" dirty="0"/>
          </a:p>
          <a:p>
            <a:pPr lvl="1"/>
            <a:r>
              <a:rPr lang="en-US" dirty="0" err="1"/>
              <a:t>Sõelkõvera</a:t>
            </a:r>
            <a:r>
              <a:rPr lang="en-US" dirty="0"/>
              <a:t> </a:t>
            </a:r>
            <a:r>
              <a:rPr lang="en-US" dirty="0" err="1"/>
              <a:t>alusel</a:t>
            </a:r>
            <a:r>
              <a:rPr lang="en-US" dirty="0"/>
              <a:t> </a:t>
            </a:r>
            <a:r>
              <a:rPr lang="en-US" dirty="0" err="1"/>
              <a:t>pinnaste</a:t>
            </a:r>
            <a:r>
              <a:rPr lang="en-US" dirty="0"/>
              <a:t>/</a:t>
            </a:r>
            <a:r>
              <a:rPr lang="en-US" dirty="0" err="1"/>
              <a:t>materjalide</a:t>
            </a:r>
            <a:r>
              <a:rPr lang="en-US" dirty="0"/>
              <a:t> </a:t>
            </a:r>
            <a:r>
              <a:rPr lang="en-US" dirty="0" err="1"/>
              <a:t>liigitus</a:t>
            </a:r>
            <a:endParaRPr lang="en-US" dirty="0"/>
          </a:p>
          <a:p>
            <a:r>
              <a:rPr lang="en-US" dirty="0" err="1"/>
              <a:t>Kursuseprojekti</a:t>
            </a:r>
            <a:r>
              <a:rPr lang="en-US" dirty="0"/>
              <a:t> </a:t>
            </a:r>
            <a:r>
              <a:rPr lang="en-US" dirty="0" err="1"/>
              <a:t>valdkond</a:t>
            </a:r>
            <a:endParaRPr lang="en-US" dirty="0"/>
          </a:p>
          <a:p>
            <a:pPr lvl="1"/>
            <a:r>
              <a:rPr lang="en-US" dirty="0" err="1"/>
              <a:t>Liiklusprognoos</a:t>
            </a:r>
            <a:r>
              <a:rPr lang="en-US" dirty="0"/>
              <a:t>, </a:t>
            </a:r>
            <a:r>
              <a:rPr lang="en-US" dirty="0" err="1"/>
              <a:t>katendiarvutused</a:t>
            </a:r>
            <a:r>
              <a:rPr lang="en-US" dirty="0"/>
              <a:t> – </a:t>
            </a:r>
            <a:r>
              <a:rPr lang="en-US" dirty="0" err="1"/>
              <a:t>praktilised</a:t>
            </a:r>
            <a:r>
              <a:rPr lang="en-US" dirty="0"/>
              <a:t> </a:t>
            </a:r>
            <a:r>
              <a:rPr lang="en-US" dirty="0" err="1"/>
              <a:t>võtted</a:t>
            </a:r>
            <a:r>
              <a:rPr lang="en-US" dirty="0"/>
              <a:t> KAP ja KRP </a:t>
            </a:r>
            <a:r>
              <a:rPr lang="en-US" dirty="0" err="1"/>
              <a:t>kasutuses</a:t>
            </a:r>
            <a:endParaRPr lang="en-US" dirty="0"/>
          </a:p>
          <a:p>
            <a:pPr lvl="1"/>
            <a:r>
              <a:rPr lang="en-US" dirty="0">
                <a:highlight>
                  <a:srgbClr val="FFFF00"/>
                </a:highlight>
              </a:rPr>
              <a:t>CAD </a:t>
            </a:r>
            <a:r>
              <a:rPr lang="en-US" dirty="0" err="1">
                <a:highlight>
                  <a:srgbClr val="FFFF00"/>
                </a:highlight>
              </a:rPr>
              <a:t>kasutus</a:t>
            </a:r>
            <a:r>
              <a:rPr lang="en-US" dirty="0">
                <a:highlight>
                  <a:srgbClr val="FFFF00"/>
                </a:highlight>
              </a:rPr>
              <a:t> – </a:t>
            </a:r>
            <a:r>
              <a:rPr lang="en-US" dirty="0" err="1">
                <a:highlight>
                  <a:srgbClr val="FFFF00"/>
                </a:highlight>
              </a:rPr>
              <a:t>kaardialus</a:t>
            </a:r>
            <a:r>
              <a:rPr lang="en-US" dirty="0">
                <a:highlight>
                  <a:srgbClr val="FFFF00"/>
                </a:highlight>
              </a:rPr>
              <a:t>, </a:t>
            </a:r>
            <a:r>
              <a:rPr lang="en-US" dirty="0" err="1">
                <a:highlight>
                  <a:srgbClr val="FFFF00"/>
                </a:highlight>
              </a:rPr>
              <a:t>trasseerimine</a:t>
            </a:r>
            <a:r>
              <a:rPr lang="en-US" dirty="0">
                <a:highlight>
                  <a:srgbClr val="FFFF00"/>
                </a:highlight>
              </a:rPr>
              <a:t>, </a:t>
            </a:r>
            <a:r>
              <a:rPr lang="en-US" dirty="0" err="1">
                <a:highlight>
                  <a:srgbClr val="FFFF00"/>
                </a:highlight>
              </a:rPr>
              <a:t>mahud</a:t>
            </a:r>
            <a:r>
              <a:rPr lang="en-US" dirty="0">
                <a:highlight>
                  <a:srgbClr val="FFFF00"/>
                </a:highlight>
              </a:rPr>
              <a:t> ja </a:t>
            </a:r>
            <a:r>
              <a:rPr lang="en-US" dirty="0" err="1">
                <a:highlight>
                  <a:srgbClr val="FFFF00"/>
                </a:highlight>
              </a:rPr>
              <a:t>jooniste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 err="1">
                <a:highlight>
                  <a:srgbClr val="FFFF00"/>
                </a:highlight>
              </a:rPr>
              <a:t>vormistus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811890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0870-D341-FD08-FABC-0218D8F2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88" y="365125"/>
            <a:ext cx="11421884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Kursuseprojekt</a:t>
            </a:r>
            <a:r>
              <a:rPr lang="en-US" dirty="0"/>
              <a:t> </a:t>
            </a:r>
            <a:r>
              <a:rPr lang="en-US" sz="3600" dirty="0"/>
              <a:t>(</a:t>
            </a:r>
            <a:r>
              <a:rPr lang="en-US" sz="3600" dirty="0" err="1"/>
              <a:t>senisel</a:t>
            </a:r>
            <a:r>
              <a:rPr lang="en-US" sz="3600" dirty="0"/>
              <a:t> </a:t>
            </a:r>
            <a:r>
              <a:rPr lang="en-US" sz="3600" dirty="0" err="1"/>
              <a:t>alusel</a:t>
            </a:r>
            <a:r>
              <a:rPr lang="en-US" sz="3600" dirty="0"/>
              <a:t> </a:t>
            </a:r>
            <a:r>
              <a:rPr lang="en-US" sz="3600" dirty="0" err="1"/>
              <a:t>kuid</a:t>
            </a:r>
            <a:r>
              <a:rPr lang="en-US" sz="3600" dirty="0"/>
              <a:t> </a:t>
            </a:r>
            <a:r>
              <a:rPr lang="en-US" sz="3600" dirty="0" err="1"/>
              <a:t>mahasõiduga</a:t>
            </a:r>
            <a:r>
              <a:rPr lang="en-US" sz="3600" dirty="0"/>
              <a:t>)</a:t>
            </a:r>
            <a:br>
              <a:rPr lang="en-US" sz="3600" dirty="0"/>
            </a:br>
            <a:r>
              <a:rPr lang="en-US" sz="3600" dirty="0"/>
              <a:t>INDIVIDUAALNE </a:t>
            </a:r>
            <a:r>
              <a:rPr lang="en-US" sz="2200" dirty="0"/>
              <a:t>(</a:t>
            </a:r>
            <a:r>
              <a:rPr lang="en-US" sz="2200" dirty="0" err="1"/>
              <a:t>ei</a:t>
            </a:r>
            <a:r>
              <a:rPr lang="en-US" sz="2200" dirty="0"/>
              <a:t> ole </a:t>
            </a:r>
            <a:r>
              <a:rPr lang="en-US" sz="2200" dirty="0" err="1"/>
              <a:t>grupitöö</a:t>
            </a:r>
            <a:r>
              <a:rPr lang="en-US" sz="2200" dirty="0"/>
              <a:t> </a:t>
            </a:r>
            <a:r>
              <a:rPr lang="en-US" sz="2200" dirty="0" err="1"/>
              <a:t>võimalust</a:t>
            </a:r>
            <a:r>
              <a:rPr lang="en-US" sz="2200" dirty="0"/>
              <a:t>, </a:t>
            </a:r>
            <a:r>
              <a:rPr lang="en-US" sz="2200" dirty="0" err="1"/>
              <a:t>kuid</a:t>
            </a:r>
            <a:r>
              <a:rPr lang="en-US" sz="2200" dirty="0"/>
              <a:t> need </a:t>
            </a:r>
            <a:r>
              <a:rPr lang="en-US" sz="2200" dirty="0" err="1"/>
              <a:t>kelle</a:t>
            </a:r>
            <a:r>
              <a:rPr lang="en-US" sz="2200" dirty="0"/>
              <a:t> </a:t>
            </a:r>
            <a:r>
              <a:rPr lang="en-US" sz="2200" dirty="0" err="1"/>
              <a:t>põhitöö</a:t>
            </a:r>
            <a:r>
              <a:rPr lang="en-US" sz="2200" dirty="0"/>
              <a:t> </a:t>
            </a:r>
            <a:r>
              <a:rPr lang="en-US" sz="2200" dirty="0" err="1"/>
              <a:t>seondub</a:t>
            </a:r>
            <a:r>
              <a:rPr lang="en-US" sz="2200" dirty="0"/>
              <a:t> juba </a:t>
            </a:r>
            <a:r>
              <a:rPr lang="en-US" sz="2200" dirty="0" err="1"/>
              <a:t>CADi</a:t>
            </a:r>
            <a:r>
              <a:rPr lang="en-US" sz="2200" dirty="0"/>
              <a:t> </a:t>
            </a:r>
            <a:r>
              <a:rPr lang="en-US" sz="2200" dirty="0" err="1"/>
              <a:t>kasutusega</a:t>
            </a:r>
            <a:r>
              <a:rPr lang="en-US" sz="2200" dirty="0"/>
              <a:t>, </a:t>
            </a:r>
            <a:r>
              <a:rPr lang="en-US" sz="2200" dirty="0" err="1"/>
              <a:t>võivad</a:t>
            </a:r>
            <a:r>
              <a:rPr lang="en-US" sz="2200" dirty="0"/>
              <a:t> </a:t>
            </a:r>
            <a:r>
              <a:rPr lang="en-US" sz="2200" dirty="0" err="1"/>
              <a:t>pääseda</a:t>
            </a:r>
            <a:r>
              <a:rPr lang="en-US" sz="2200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7C3F-61EA-CA96-81E6-A46B6CA8A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825625"/>
            <a:ext cx="11266098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Ca 5 km </a:t>
            </a:r>
            <a:r>
              <a:rPr lang="en-US" dirty="0" err="1"/>
              <a:t>lõik</a:t>
            </a:r>
            <a:r>
              <a:rPr lang="en-US" dirty="0"/>
              <a:t> Maa- ja </a:t>
            </a:r>
            <a:r>
              <a:rPr lang="en-US" dirty="0" err="1"/>
              <a:t>Ruumiameti</a:t>
            </a:r>
            <a:r>
              <a:rPr lang="en-US" dirty="0"/>
              <a:t> </a:t>
            </a:r>
            <a:r>
              <a:rPr lang="en-US" dirty="0" err="1"/>
              <a:t>geoandmetel</a:t>
            </a:r>
            <a:r>
              <a:rPr lang="en-US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kõrgused</a:t>
            </a:r>
            <a:r>
              <a:rPr lang="en-US" sz="2400" dirty="0"/>
              <a:t>, </a:t>
            </a:r>
            <a:r>
              <a:rPr lang="en-US" sz="2400" dirty="0" err="1"/>
              <a:t>mullastik</a:t>
            </a:r>
            <a:r>
              <a:rPr lang="en-US" sz="2400" dirty="0"/>
              <a:t>)</a:t>
            </a:r>
            <a:endParaRPr lang="en-US" dirty="0"/>
          </a:p>
          <a:p>
            <a:pPr lvl="2"/>
            <a:r>
              <a:rPr lang="en-US" dirty="0" err="1"/>
              <a:t>Kõrguste</a:t>
            </a:r>
            <a:r>
              <a:rPr lang="en-US" dirty="0"/>
              <a:t> </a:t>
            </a:r>
            <a:r>
              <a:rPr lang="en-US" dirty="0" err="1"/>
              <a:t>vahe</a:t>
            </a:r>
            <a:r>
              <a:rPr lang="en-US" dirty="0"/>
              <a:t> 10 </a:t>
            </a:r>
            <a:r>
              <a:rPr lang="en-US" dirty="0" err="1"/>
              <a:t>meetrit</a:t>
            </a:r>
            <a:r>
              <a:rPr lang="en-US" dirty="0"/>
              <a:t> (et </a:t>
            </a:r>
            <a:r>
              <a:rPr lang="en-US" dirty="0" err="1"/>
              <a:t>oleks</a:t>
            </a:r>
            <a:r>
              <a:rPr lang="en-US" dirty="0"/>
              <a:t> </a:t>
            </a:r>
            <a:r>
              <a:rPr lang="en-US" dirty="0" err="1"/>
              <a:t>kaldeid</a:t>
            </a:r>
            <a:r>
              <a:rPr lang="en-US" dirty="0"/>
              <a:t> ja </a:t>
            </a:r>
            <a:r>
              <a:rPr lang="en-US" dirty="0" err="1"/>
              <a:t>kumeraid</a:t>
            </a:r>
            <a:r>
              <a:rPr lang="en-US" dirty="0"/>
              <a:t>/</a:t>
            </a:r>
            <a:r>
              <a:rPr lang="en-US" dirty="0" err="1"/>
              <a:t>nõgusaid</a:t>
            </a:r>
            <a:r>
              <a:rPr lang="en-US" dirty="0"/>
              <a:t> </a:t>
            </a:r>
            <a:r>
              <a:rPr lang="en-US" dirty="0" err="1"/>
              <a:t>kõveraid</a:t>
            </a:r>
            <a:r>
              <a:rPr lang="en-US" dirty="0"/>
              <a:t>)</a:t>
            </a:r>
          </a:p>
          <a:p>
            <a:pPr lvl="2"/>
            <a:r>
              <a:rPr lang="en-US" dirty="0" err="1"/>
              <a:t>Lumekatte</a:t>
            </a:r>
            <a:r>
              <a:rPr lang="en-US" dirty="0"/>
              <a:t> </a:t>
            </a:r>
            <a:r>
              <a:rPr lang="en-US" dirty="0" err="1"/>
              <a:t>arvutuslik</a:t>
            </a:r>
            <a:r>
              <a:rPr lang="en-US" dirty="0"/>
              <a:t> </a:t>
            </a:r>
            <a:r>
              <a:rPr lang="en-US" dirty="0" err="1"/>
              <a:t>paksus</a:t>
            </a:r>
            <a:r>
              <a:rPr lang="en-US" dirty="0"/>
              <a:t> ja </a:t>
            </a:r>
            <a:r>
              <a:rPr lang="en-US" dirty="0" err="1"/>
              <a:t>tuisuohutu</a:t>
            </a:r>
            <a:r>
              <a:rPr lang="en-US" dirty="0"/>
              <a:t> </a:t>
            </a:r>
            <a:r>
              <a:rPr lang="en-US" dirty="0" err="1"/>
              <a:t>mulde</a:t>
            </a:r>
            <a:r>
              <a:rPr lang="en-US" dirty="0"/>
              <a:t> </a:t>
            </a:r>
            <a:r>
              <a:rPr lang="en-US" dirty="0" err="1"/>
              <a:t>kõrgus</a:t>
            </a:r>
            <a:r>
              <a:rPr lang="en-US" dirty="0"/>
              <a:t> (</a:t>
            </a:r>
            <a:r>
              <a:rPr lang="en-US" dirty="0" err="1"/>
              <a:t>vt</a:t>
            </a:r>
            <a:r>
              <a:rPr lang="en-US" dirty="0"/>
              <a:t>: M71)</a:t>
            </a:r>
          </a:p>
          <a:p>
            <a:pPr lvl="1"/>
            <a:r>
              <a:rPr lang="en-US" dirty="0" err="1"/>
              <a:t>Liiklus</a:t>
            </a:r>
            <a:r>
              <a:rPr lang="en-US" dirty="0"/>
              <a:t>- ja </a:t>
            </a:r>
            <a:r>
              <a:rPr lang="en-US" dirty="0" err="1"/>
              <a:t>koormussagedused</a:t>
            </a:r>
            <a:r>
              <a:rPr lang="en-US" dirty="0"/>
              <a:t> </a:t>
            </a:r>
            <a:r>
              <a:rPr lang="en-US" dirty="0" err="1"/>
              <a:t>taandatuna</a:t>
            </a:r>
            <a:r>
              <a:rPr lang="en-US" dirty="0"/>
              <a:t> ca 1000-6000 AKÖL, </a:t>
            </a:r>
            <a:r>
              <a:rPr lang="en-US" dirty="0" err="1"/>
              <a:t>prognoos</a:t>
            </a:r>
            <a:endParaRPr lang="en-US" dirty="0"/>
          </a:p>
          <a:p>
            <a:pPr lvl="2"/>
            <a:r>
              <a:rPr lang="en-US" dirty="0"/>
              <a:t>Kui </a:t>
            </a:r>
            <a:r>
              <a:rPr lang="en-US" dirty="0" err="1"/>
              <a:t>valitud</a:t>
            </a:r>
            <a:r>
              <a:rPr lang="en-US" dirty="0"/>
              <a:t> </a:t>
            </a:r>
            <a:r>
              <a:rPr lang="en-US" dirty="0" err="1"/>
              <a:t>objekti</a:t>
            </a:r>
            <a:r>
              <a:rPr lang="en-US" dirty="0"/>
              <a:t> </a:t>
            </a:r>
            <a:r>
              <a:rPr lang="en-US" dirty="0" err="1"/>
              <a:t>liiklus</a:t>
            </a:r>
            <a:r>
              <a:rPr lang="en-US" dirty="0"/>
              <a:t> </a:t>
            </a:r>
            <a:r>
              <a:rPr lang="en-US" dirty="0" err="1"/>
              <a:t>väike</a:t>
            </a:r>
            <a:r>
              <a:rPr lang="en-US" dirty="0"/>
              <a:t>, </a:t>
            </a:r>
            <a:r>
              <a:rPr lang="en-US" dirty="0" err="1"/>
              <a:t>kopeerime</a:t>
            </a:r>
            <a:r>
              <a:rPr lang="en-US" dirty="0"/>
              <a:t>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lähimalt</a:t>
            </a:r>
            <a:r>
              <a:rPr lang="en-US" dirty="0"/>
              <a:t> </a:t>
            </a:r>
            <a:r>
              <a:rPr lang="en-US" dirty="0" err="1"/>
              <a:t>vastavalt</a:t>
            </a:r>
            <a:r>
              <a:rPr lang="en-US" dirty="0"/>
              <a:t> </a:t>
            </a:r>
            <a:r>
              <a:rPr lang="en-US" dirty="0" err="1"/>
              <a:t>teelt</a:t>
            </a:r>
            <a:endParaRPr lang="en-US" dirty="0"/>
          </a:p>
          <a:p>
            <a:r>
              <a:rPr lang="en-US" dirty="0"/>
              <a:t>CAD - Civil</a:t>
            </a:r>
          </a:p>
          <a:p>
            <a:pPr lvl="1"/>
            <a:r>
              <a:rPr lang="en-US" dirty="0"/>
              <a:t>Kaks </a:t>
            </a:r>
            <a:r>
              <a:rPr lang="en-US" dirty="0" err="1"/>
              <a:t>alternatiivset</a:t>
            </a:r>
            <a:r>
              <a:rPr lang="en-US" dirty="0"/>
              <a:t> </a:t>
            </a:r>
            <a:r>
              <a:rPr lang="en-US" dirty="0" err="1"/>
              <a:t>trassi</a:t>
            </a:r>
            <a:r>
              <a:rPr lang="en-US" dirty="0"/>
              <a:t> (</a:t>
            </a:r>
            <a:r>
              <a:rPr lang="en-US" dirty="0" err="1"/>
              <a:t>eskiis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Trass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lõhu</a:t>
            </a:r>
            <a:r>
              <a:rPr lang="en-US" dirty="0"/>
              <a:t> </a:t>
            </a:r>
            <a:r>
              <a:rPr lang="en-US" dirty="0" err="1"/>
              <a:t>toimivat</a:t>
            </a:r>
            <a:r>
              <a:rPr lang="en-US" dirty="0"/>
              <a:t> </a:t>
            </a:r>
            <a:r>
              <a:rPr lang="en-US" dirty="0" err="1"/>
              <a:t>maakasutust</a:t>
            </a:r>
            <a:r>
              <a:rPr lang="en-US" dirty="0"/>
              <a:t>, </a:t>
            </a:r>
            <a:r>
              <a:rPr lang="en-US" dirty="0" err="1"/>
              <a:t>algus</a:t>
            </a:r>
            <a:r>
              <a:rPr lang="en-US" dirty="0"/>
              <a:t>- ja </a:t>
            </a:r>
            <a:r>
              <a:rPr lang="en-US" dirty="0" err="1"/>
              <a:t>lõpp-punkti</a:t>
            </a:r>
            <a:r>
              <a:rPr lang="en-US" dirty="0"/>
              <a:t> </a:t>
            </a:r>
            <a:r>
              <a:rPr lang="en-US" dirty="0" err="1"/>
              <a:t>paigutus</a:t>
            </a:r>
            <a:r>
              <a:rPr lang="en-US" dirty="0"/>
              <a:t> </a:t>
            </a:r>
            <a:r>
              <a:rPr lang="en-US" dirty="0" err="1"/>
              <a:t>loogiliselt</a:t>
            </a:r>
            <a:r>
              <a:rPr lang="en-US" dirty="0"/>
              <a:t> </a:t>
            </a:r>
            <a:r>
              <a:rPr lang="en-US" dirty="0" err="1"/>
              <a:t>liiklusega</a:t>
            </a:r>
            <a:endParaRPr lang="en-US" dirty="0"/>
          </a:p>
          <a:p>
            <a:pPr lvl="2"/>
            <a:r>
              <a:rPr lang="en-US" dirty="0" err="1"/>
              <a:t>Plaan</a:t>
            </a:r>
            <a:r>
              <a:rPr lang="en-US" dirty="0"/>
              <a:t> (</a:t>
            </a:r>
            <a:r>
              <a:rPr lang="en-US" dirty="0" err="1"/>
              <a:t>plaanijoonis</a:t>
            </a:r>
            <a:r>
              <a:rPr lang="en-US" dirty="0"/>
              <a:t> </a:t>
            </a:r>
            <a:r>
              <a:rPr lang="en-US" dirty="0" err="1"/>
              <a:t>pikettide</a:t>
            </a:r>
            <a:r>
              <a:rPr lang="en-US" dirty="0"/>
              <a:t> ja </a:t>
            </a:r>
            <a:r>
              <a:rPr lang="en-US" dirty="0" err="1"/>
              <a:t>raadiustega</a:t>
            </a:r>
            <a:r>
              <a:rPr lang="en-US" dirty="0"/>
              <a:t>) ja </a:t>
            </a:r>
            <a:r>
              <a:rPr lang="en-US" dirty="0" err="1"/>
              <a:t>pikiprofiil</a:t>
            </a:r>
            <a:r>
              <a:rPr lang="en-US" dirty="0"/>
              <a:t> (</a:t>
            </a:r>
            <a:r>
              <a:rPr lang="en-US" dirty="0" err="1"/>
              <a:t>kummalegi</a:t>
            </a:r>
            <a:r>
              <a:rPr lang="en-US" dirty="0"/>
              <a:t> </a:t>
            </a:r>
            <a:r>
              <a:rPr lang="en-US" dirty="0" err="1"/>
              <a:t>trassile</a:t>
            </a:r>
            <a:r>
              <a:rPr lang="en-US" dirty="0"/>
              <a:t>) – </a:t>
            </a:r>
            <a:r>
              <a:rPr lang="en-US" dirty="0" err="1"/>
              <a:t>vähemalt</a:t>
            </a:r>
            <a:r>
              <a:rPr lang="en-US" dirty="0"/>
              <a:t> </a:t>
            </a:r>
            <a:r>
              <a:rPr lang="en-US" dirty="0" err="1"/>
              <a:t>kaks</a:t>
            </a:r>
            <a:r>
              <a:rPr lang="en-US" dirty="0"/>
              <a:t> </a:t>
            </a:r>
            <a:r>
              <a:rPr lang="en-US" dirty="0" err="1"/>
              <a:t>plaanikõverikku</a:t>
            </a:r>
            <a:r>
              <a:rPr lang="en-US" dirty="0"/>
              <a:t> ja </a:t>
            </a:r>
            <a:r>
              <a:rPr lang="en-US" dirty="0" err="1"/>
              <a:t>vähemalt</a:t>
            </a:r>
            <a:r>
              <a:rPr lang="en-US" dirty="0"/>
              <a:t> </a:t>
            </a:r>
            <a:r>
              <a:rPr lang="en-US" dirty="0" err="1"/>
              <a:t>kaks</a:t>
            </a:r>
            <a:r>
              <a:rPr lang="en-US" dirty="0"/>
              <a:t> </a:t>
            </a:r>
            <a:r>
              <a:rPr lang="en-US" dirty="0" err="1"/>
              <a:t>püstkõverikku</a:t>
            </a:r>
            <a:endParaRPr lang="en-US" dirty="0"/>
          </a:p>
          <a:p>
            <a:pPr lvl="2"/>
            <a:r>
              <a:rPr lang="en-US" dirty="0" err="1"/>
              <a:t>Ristlõiked</a:t>
            </a:r>
            <a:r>
              <a:rPr lang="en-US" dirty="0"/>
              <a:t> (</a:t>
            </a:r>
            <a:r>
              <a:rPr lang="en-US" dirty="0" err="1"/>
              <a:t>kõrge</a:t>
            </a:r>
            <a:r>
              <a:rPr lang="en-US" dirty="0"/>
              <a:t> </a:t>
            </a:r>
            <a:r>
              <a:rPr lang="en-US" dirty="0" err="1"/>
              <a:t>mulle</a:t>
            </a:r>
            <a:r>
              <a:rPr lang="en-US" dirty="0"/>
              <a:t> &amp; </a:t>
            </a:r>
            <a:r>
              <a:rPr lang="en-US" dirty="0" err="1"/>
              <a:t>süvend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Detailselt</a:t>
            </a:r>
            <a:r>
              <a:rPr lang="en-US" dirty="0"/>
              <a:t> </a:t>
            </a:r>
            <a:r>
              <a:rPr lang="en-US" dirty="0" err="1"/>
              <a:t>lahendada</a:t>
            </a:r>
            <a:r>
              <a:rPr lang="en-US" dirty="0"/>
              <a:t> </a:t>
            </a:r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riigitee</a:t>
            </a:r>
            <a:r>
              <a:rPr lang="en-US" dirty="0"/>
              <a:t> </a:t>
            </a:r>
            <a:r>
              <a:rPr lang="en-US" dirty="0" err="1"/>
              <a:t>mahasõit</a:t>
            </a:r>
            <a:r>
              <a:rPr lang="en-US" dirty="0"/>
              <a:t> </a:t>
            </a:r>
            <a:r>
              <a:rPr lang="en-US" dirty="0" err="1"/>
              <a:t>vastavuses</a:t>
            </a:r>
            <a:r>
              <a:rPr lang="en-US" dirty="0"/>
              <a:t> </a:t>
            </a:r>
            <a:r>
              <a:rPr lang="en-US" dirty="0" err="1"/>
              <a:t>TrAm</a:t>
            </a:r>
            <a:r>
              <a:rPr lang="en-US" dirty="0"/>
              <a:t> </a:t>
            </a:r>
            <a:r>
              <a:rPr lang="en-US" dirty="0" err="1"/>
              <a:t>nõuetele</a:t>
            </a:r>
            <a:r>
              <a:rPr lang="en-US" dirty="0"/>
              <a:t> (</a:t>
            </a:r>
            <a:r>
              <a:rPr lang="en-US" dirty="0" err="1"/>
              <a:t>põhiprojekti</a:t>
            </a:r>
            <a:r>
              <a:rPr lang="en-US" dirty="0"/>
              <a:t> </a:t>
            </a:r>
            <a:r>
              <a:rPr lang="en-US" dirty="0" err="1"/>
              <a:t>täispakk</a:t>
            </a:r>
            <a:r>
              <a:rPr lang="en-US" dirty="0"/>
              <a:t>)</a:t>
            </a:r>
          </a:p>
          <a:p>
            <a:r>
              <a:rPr lang="en-US" dirty="0" err="1"/>
              <a:t>Seletuskiri</a:t>
            </a:r>
            <a:endParaRPr lang="en-US" dirty="0"/>
          </a:p>
          <a:p>
            <a:pPr lvl="1"/>
            <a:r>
              <a:rPr lang="en-US" dirty="0" err="1"/>
              <a:t>Olukorra</a:t>
            </a:r>
            <a:r>
              <a:rPr lang="en-US" dirty="0"/>
              <a:t> </a:t>
            </a:r>
            <a:r>
              <a:rPr lang="en-US" dirty="0" err="1"/>
              <a:t>kirjeldus</a:t>
            </a:r>
            <a:r>
              <a:rPr lang="en-US" dirty="0"/>
              <a:t>; </a:t>
            </a:r>
            <a:r>
              <a:rPr lang="en-US" dirty="0" err="1"/>
              <a:t>mullastikust</a:t>
            </a:r>
            <a:r>
              <a:rPr lang="en-US" dirty="0"/>
              <a:t> </a:t>
            </a:r>
            <a:r>
              <a:rPr lang="en-US" dirty="0" err="1"/>
              <a:t>materjalideni</a:t>
            </a:r>
            <a:r>
              <a:rPr lang="en-US" dirty="0"/>
              <a:t>; </a:t>
            </a:r>
            <a:r>
              <a:rPr lang="en-US" dirty="0" err="1"/>
              <a:t>liikluse</a:t>
            </a:r>
            <a:r>
              <a:rPr lang="en-US" dirty="0"/>
              <a:t> ja </a:t>
            </a:r>
            <a:r>
              <a:rPr lang="en-US" dirty="0" err="1"/>
              <a:t>koormuse</a:t>
            </a:r>
            <a:r>
              <a:rPr lang="en-US" dirty="0"/>
              <a:t> </a:t>
            </a:r>
            <a:r>
              <a:rPr lang="en-US" dirty="0" err="1"/>
              <a:t>prognoos</a:t>
            </a:r>
            <a:endParaRPr lang="en-US" dirty="0"/>
          </a:p>
          <a:p>
            <a:pPr lvl="1"/>
            <a:r>
              <a:rPr lang="en-US" dirty="0" err="1"/>
              <a:t>valitud</a:t>
            </a:r>
            <a:r>
              <a:rPr lang="en-US" dirty="0"/>
              <a:t> </a:t>
            </a:r>
            <a:r>
              <a:rPr lang="en-US" dirty="0" err="1"/>
              <a:t>piirväärtused</a:t>
            </a:r>
            <a:r>
              <a:rPr lang="en-US" dirty="0"/>
              <a:t> </a:t>
            </a:r>
            <a:r>
              <a:rPr lang="en-US" dirty="0" err="1"/>
              <a:t>normist</a:t>
            </a:r>
            <a:r>
              <a:rPr lang="en-US" dirty="0"/>
              <a:t>; </a:t>
            </a:r>
            <a:r>
              <a:rPr lang="en-US" dirty="0" err="1"/>
              <a:t>katendiarvutus</a:t>
            </a:r>
            <a:r>
              <a:rPr lang="en-US" dirty="0"/>
              <a:t> (KAP, KRP), </a:t>
            </a:r>
            <a:r>
              <a:rPr lang="en-US" dirty="0" err="1"/>
              <a:t>töömahud</a:t>
            </a:r>
            <a:r>
              <a:rPr lang="en-US" dirty="0"/>
              <a:t>; </a:t>
            </a:r>
            <a:r>
              <a:rPr lang="en-US" dirty="0" err="1"/>
              <a:t>trassi</a:t>
            </a:r>
            <a:r>
              <a:rPr lang="en-US" dirty="0"/>
              <a:t> </a:t>
            </a:r>
            <a:r>
              <a:rPr lang="en-US" dirty="0" err="1"/>
              <a:t>läbimise</a:t>
            </a:r>
            <a:r>
              <a:rPr lang="en-US" dirty="0"/>
              <a:t> </a:t>
            </a:r>
            <a:r>
              <a:rPr lang="en-US" dirty="0" err="1"/>
              <a:t>aeg</a:t>
            </a:r>
            <a:endParaRPr lang="en-US" dirty="0"/>
          </a:p>
          <a:p>
            <a:pPr lvl="1"/>
            <a:r>
              <a:rPr lang="en-US" dirty="0" err="1"/>
              <a:t>eelistatud</a:t>
            </a:r>
            <a:r>
              <a:rPr lang="en-US" dirty="0"/>
              <a:t> variant</a:t>
            </a:r>
          </a:p>
        </p:txBody>
      </p:sp>
    </p:spTree>
    <p:extLst>
      <p:ext uri="{BB962C8B-B14F-4D97-AF65-F5344CB8AC3E}">
        <p14:creationId xmlns:p14="http://schemas.microsoft.com/office/powerpoint/2010/main" val="1097441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21374</TotalTime>
  <Words>4469</Words>
  <Application>Microsoft Office PowerPoint</Application>
  <PresentationFormat>Widescreen</PresentationFormat>
  <Paragraphs>579</Paragraphs>
  <Slides>60</Slides>
  <Notes>4</Notes>
  <HiddenSlides>30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Aptos</vt:lpstr>
      <vt:lpstr>Aptos Display</vt:lpstr>
      <vt:lpstr>Arial</vt:lpstr>
      <vt:lpstr>Calibri</vt:lpstr>
      <vt:lpstr>Roboto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Arengudokumendid</vt:lpstr>
      <vt:lpstr>Normatiivbaas</vt:lpstr>
      <vt:lpstr>EhS</vt:lpstr>
      <vt:lpstr>LS</vt:lpstr>
      <vt:lpstr>M66 Riigiteede liigid ja üleeuroopalise teedevõrgu teede asukohad Eesti territooriumil (2026) Põhivõrgus Tallinna ringtee Väo-Kanama (Paldiskini üldvõrgus) ja Pärnu maantee Kanama-Ikla. Paldiski mnt TEN-T algab linna piirilt (Haabersti ja Ülemiste sõlmed ei ole TEN-T), Pärnu mnt Kanamalt</vt:lpstr>
      <vt:lpstr>Hierarhiline teedevõrk – E-teed</vt:lpstr>
      <vt:lpstr>TEN-T = Trans-European Transport Network</vt:lpstr>
      <vt:lpstr>TEN-T - 32024R1679</vt:lpstr>
      <vt:lpstr>Riigiteede liigitus/jaotus</vt:lpstr>
      <vt:lpstr>Def (põhi-tugi-kõrval)</vt:lpstr>
      <vt:lpstr>Tänavate hierarhia EVS 843:2016</vt:lpstr>
      <vt:lpstr>EVS 843 – EVS/PK 78</vt:lpstr>
      <vt:lpstr>M102 Tee ehitamise ja korrashoiu terminid</vt:lpstr>
      <vt:lpstr>Klim M71 (2023, TPN) ja TrAm TPJ (2026) Tee projekteerimise normid-Riigi Teataja </vt:lpstr>
      <vt:lpstr>TrAm TPJ = ühtne dokument TPN raames eraldi failid – tekst, graafika ja tabelid KT_025_J29_r2_Teede projekteerimine.pdf ja pdf/dwg kuid joonised on ikka vigased</vt:lpstr>
      <vt:lpstr>M2 (2020) Tee ehitusprojektile esitatavad nõuded-Riigi Teataja</vt:lpstr>
      <vt:lpstr>Seletuskiri</vt:lpstr>
      <vt:lpstr>Graafiline osa (eelprojektis ulatuses mis on vajalik EP eesmärgi saavutamiseks)</vt:lpstr>
      <vt:lpstr>Muud dokumendid</vt:lpstr>
      <vt:lpstr>EIT #28 on asendatud – MTM M58 (2026) Nõuded ehitise ligipääsetavusele-Riigi Teataja</vt:lpstr>
      <vt:lpstr>Määrused ja TRAm juhendid</vt:lpstr>
      <vt:lpstr>Katendi kasutusiga ja teehoiu intervallid</vt:lpstr>
      <vt:lpstr>2001 ÜP</vt:lpstr>
      <vt:lpstr>Magistraal</vt:lpstr>
      <vt:lpstr>Juurdepääs</vt:lpstr>
      <vt:lpstr>Haabersti</vt:lpstr>
      <vt:lpstr>Kristiine</vt:lpstr>
      <vt:lpstr>Lasnamäe</vt:lpstr>
      <vt:lpstr>Musta-mäe</vt:lpstr>
      <vt:lpstr>PowerPoint Presentation</vt:lpstr>
      <vt:lpstr>Pirita</vt:lpstr>
      <vt:lpstr>Nõmme</vt:lpstr>
      <vt:lpstr>Põhja-Tallinn lahenduse täiendamine</vt:lpstr>
      <vt:lpstr>Kesklinn ?</vt:lpstr>
      <vt:lpstr>Miljooväärtus</vt:lpstr>
      <vt:lpstr>PowerPoint Presentation</vt:lpstr>
      <vt:lpstr>Tallinna rattastrateegia 2018-2027</vt:lpstr>
      <vt:lpstr>Strateegia sisu</vt:lpstr>
      <vt:lpstr>Vaba ruum ja liiklusruum</vt:lpstr>
      <vt:lpstr>PowerPoint Presentation</vt:lpstr>
      <vt:lpstr>PowerPoint Presentation</vt:lpstr>
      <vt:lpstr>PowerPoint Presentation</vt:lpstr>
      <vt:lpstr>EMS</vt:lpstr>
      <vt:lpstr>PowerPoint Presentation</vt:lpstr>
      <vt:lpstr>PowerPoint Presentation</vt:lpstr>
      <vt:lpstr>EMS Eestis (25 m 60 t)</vt:lpstr>
      <vt:lpstr>Projekteerimise lähtetase – Hea-Rahuldav-Erandlik</vt:lpstr>
      <vt:lpstr>Kergliiklustee</vt:lpstr>
      <vt:lpstr>PowerPoint Presentation</vt:lpstr>
      <vt:lpstr>Projektkiirus</vt:lpstr>
      <vt:lpstr>Tänavate soovituslik kiirusrežiim</vt:lpstr>
      <vt:lpstr>Läbilaskvus ja kiirus (linnas)</vt:lpstr>
      <vt:lpstr>Liiklusuuringud</vt:lpstr>
      <vt:lpstr>Lihtsustatud lähenemine prognoosile</vt:lpstr>
      <vt:lpstr>Harjutused</vt:lpstr>
      <vt:lpstr>Kursuseprojekt (senisel alusel kuid mahasõiduga) INDIVIDUAALNE (ei ole grupitöö võimalust, kuid need kelle põhitöö seondub juba CADi kasutusega, võivad pääseda)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Tee projekteerimine</dc:title>
  <dc:creator>Ain Kendra</dc:creator>
  <cp:lastModifiedBy>Ain Kendra</cp:lastModifiedBy>
  <cp:revision>34</cp:revision>
  <dcterms:created xsi:type="dcterms:W3CDTF">2026-08-10T09:56:21Z</dcterms:created>
  <dcterms:modified xsi:type="dcterms:W3CDTF">2026-09-07T20:47:04Z</dcterms:modified>
</cp:coreProperties>
</file>